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</p:sldMasterIdLst>
  <p:notesMasterIdLst>
    <p:notesMasterId r:id="rId91"/>
  </p:notesMasterIdLst>
  <p:handoutMasterIdLst>
    <p:handoutMasterId r:id="rId92"/>
  </p:handoutMasterIdLst>
  <p:sldIdLst>
    <p:sldId id="497" r:id="rId3"/>
    <p:sldId id="285" r:id="rId4"/>
    <p:sldId id="498" r:id="rId5"/>
    <p:sldId id="510" r:id="rId6"/>
    <p:sldId id="509" r:id="rId7"/>
    <p:sldId id="396" r:id="rId8"/>
    <p:sldId id="494" r:id="rId9"/>
    <p:sldId id="465" r:id="rId10"/>
    <p:sldId id="502" r:id="rId11"/>
    <p:sldId id="523" r:id="rId12"/>
    <p:sldId id="524" r:id="rId13"/>
    <p:sldId id="525" r:id="rId14"/>
    <p:sldId id="463" r:id="rId15"/>
    <p:sldId id="464" r:id="rId16"/>
    <p:sldId id="503" r:id="rId17"/>
    <p:sldId id="507" r:id="rId18"/>
    <p:sldId id="504" r:id="rId19"/>
    <p:sldId id="526" r:id="rId20"/>
    <p:sldId id="508" r:id="rId21"/>
    <p:sldId id="290" r:id="rId22"/>
    <p:sldId id="511" r:id="rId23"/>
    <p:sldId id="292" r:id="rId24"/>
    <p:sldId id="512" r:id="rId25"/>
    <p:sldId id="436" r:id="rId26"/>
    <p:sldId id="513" r:id="rId27"/>
    <p:sldId id="515" r:id="rId28"/>
    <p:sldId id="517" r:id="rId29"/>
    <p:sldId id="529" r:id="rId30"/>
    <p:sldId id="530" r:id="rId31"/>
    <p:sldId id="537" r:id="rId32"/>
    <p:sldId id="538" r:id="rId33"/>
    <p:sldId id="539" r:id="rId34"/>
    <p:sldId id="541" r:id="rId35"/>
    <p:sldId id="540" r:id="rId36"/>
    <p:sldId id="542" r:id="rId37"/>
    <p:sldId id="543" r:id="rId38"/>
    <p:sldId id="544" r:id="rId39"/>
    <p:sldId id="545" r:id="rId40"/>
    <p:sldId id="546" r:id="rId41"/>
    <p:sldId id="547" r:id="rId42"/>
    <p:sldId id="548" r:id="rId43"/>
    <p:sldId id="518" r:id="rId44"/>
    <p:sldId id="305" r:id="rId45"/>
    <p:sldId id="550" r:id="rId46"/>
    <p:sldId id="551" r:id="rId47"/>
    <p:sldId id="580" r:id="rId48"/>
    <p:sldId id="552" r:id="rId49"/>
    <p:sldId id="581" r:id="rId50"/>
    <p:sldId id="553" r:id="rId51"/>
    <p:sldId id="582" r:id="rId52"/>
    <p:sldId id="554" r:id="rId53"/>
    <p:sldId id="555" r:id="rId54"/>
    <p:sldId id="556" r:id="rId55"/>
    <p:sldId id="557" r:id="rId56"/>
    <p:sldId id="561" r:id="rId57"/>
    <p:sldId id="562" r:id="rId58"/>
    <p:sldId id="559" r:id="rId59"/>
    <p:sldId id="560" r:id="rId60"/>
    <p:sldId id="563" r:id="rId61"/>
    <p:sldId id="566" r:id="rId62"/>
    <p:sldId id="564" r:id="rId63"/>
    <p:sldId id="567" r:id="rId64"/>
    <p:sldId id="565" r:id="rId65"/>
    <p:sldId id="568" r:id="rId66"/>
    <p:sldId id="569" r:id="rId67"/>
    <p:sldId id="549" r:id="rId68"/>
    <p:sldId id="570" r:id="rId69"/>
    <p:sldId id="571" r:id="rId70"/>
    <p:sldId id="572" r:id="rId71"/>
    <p:sldId id="573" r:id="rId72"/>
    <p:sldId id="574" r:id="rId73"/>
    <p:sldId id="575" r:id="rId74"/>
    <p:sldId id="576" r:id="rId75"/>
    <p:sldId id="577" r:id="rId76"/>
    <p:sldId id="490" r:id="rId77"/>
    <p:sldId id="505" r:id="rId78"/>
    <p:sldId id="491" r:id="rId79"/>
    <p:sldId id="506" r:id="rId80"/>
    <p:sldId id="520" r:id="rId81"/>
    <p:sldId id="522" r:id="rId82"/>
    <p:sldId id="519" r:id="rId83"/>
    <p:sldId id="521" r:id="rId84"/>
    <p:sldId id="527" r:id="rId85"/>
    <p:sldId id="528" r:id="rId86"/>
    <p:sldId id="579" r:id="rId87"/>
    <p:sldId id="499" r:id="rId88"/>
    <p:sldId id="500" r:id="rId89"/>
    <p:sldId id="429" r:id="rId90"/>
  </p:sldIdLst>
  <p:sldSz cx="9144000" cy="5143500" type="screen16x9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92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300"/>
    <a:srgbClr val="403818"/>
    <a:srgbClr val="004630"/>
    <a:srgbClr val="E53112"/>
    <a:srgbClr val="009949"/>
    <a:srgbClr val="00549A"/>
    <a:srgbClr val="0794CE"/>
    <a:srgbClr val="7B2525"/>
    <a:srgbClr val="E20334"/>
    <a:srgbClr val="EF8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1"/>
    <p:restoredTop sz="94663"/>
  </p:normalViewPr>
  <p:slideViewPr>
    <p:cSldViewPr>
      <p:cViewPr varScale="1">
        <p:scale>
          <a:sx n="156" d="100"/>
          <a:sy n="156" d="100"/>
        </p:scale>
        <p:origin x="256" y="176"/>
      </p:cViewPr>
      <p:guideLst>
        <p:guide orient="horz" pos="1892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236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E8D57F9C-1060-C042-ACE5-9C349984CBE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217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4F401D2D-DC3F-F04C-9A71-12A8576747E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0501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43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189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9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894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626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791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314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577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357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816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58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236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740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020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086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717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274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56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974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431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01D2D-DC3F-F04C-9A71-12A8576747EC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97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buClr>
                <a:srgbClr val="FFFFFF"/>
              </a:buClr>
              <a:defRPr/>
            </a:pPr>
            <a:r>
              <a:rPr lang="pt-BR" sz="1400">
                <a:solidFill>
                  <a:srgbClr val="FFFFFF"/>
                </a:solidFill>
                <a:latin typeface="Calibri" charset="0"/>
              </a:rPr>
              <a:t>Globalcode – O</a:t>
            </a:r>
            <a:r>
              <a:rPr lang="pt-BR" sz="1400">
                <a:solidFill>
                  <a:srgbClr val="FFFFFF"/>
                </a:solidFill>
                <a:latin typeface="EurostileT" charset="0"/>
              </a:rPr>
              <a:t>pen4education</a:t>
            </a:r>
          </a:p>
        </p:txBody>
      </p:sp>
      <p:grpSp>
        <p:nvGrpSpPr>
          <p:cNvPr id="5" name="Group 59"/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6" name="Rectangle 35"/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7" name="Rectangle 46"/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cs typeface="Arial" charset="0"/>
                </a:rPr>
                <a:t> </a:t>
              </a:r>
            </a:p>
          </p:txBody>
        </p:sp>
        <p:sp>
          <p:nvSpPr>
            <p:cNvPr id="8" name="Rectangle 47"/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9" name="Rectangle 48"/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0" name="Rectangle 49"/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1" name="Rectangle 50"/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</p:grpSp>
      <p:grpSp>
        <p:nvGrpSpPr>
          <p:cNvPr id="12" name="Group 60"/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3" name="Rectangle 61"/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4" name="Rectangle 62"/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cs typeface="Arial" charset="0"/>
                </a:rPr>
                <a:t> </a:t>
              </a:r>
            </a:p>
          </p:txBody>
        </p:sp>
        <p:sp>
          <p:nvSpPr>
            <p:cNvPr id="15" name="Rectangle 63"/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6" name="Rectangle 64"/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7" name="Rectangle 65"/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8" name="Rectangle 66"/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</p:grpSp>
      <p:pic>
        <p:nvPicPr>
          <p:cNvPr id="19" name="Picture 3" descr="I:\TDC2017\Logos\TDC2017\logo-tdc-vertical-A4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484188"/>
            <a:ext cx="38195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0" name="Espaço Reservado para Título 1"/>
          <p:cNvSpPr>
            <a:spLocks noGrp="1"/>
          </p:cNvSpPr>
          <p:nvPr>
            <p:ph type="ctrTitle"/>
          </p:nvPr>
        </p:nvSpPr>
        <p:spPr>
          <a:xfrm>
            <a:off x="684213" y="2950369"/>
            <a:ext cx="7772400" cy="452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noProof="0"/>
              <a:t>Click to edit Master title style</a:t>
            </a:r>
          </a:p>
        </p:txBody>
      </p:sp>
      <p:sp>
        <p:nvSpPr>
          <p:cNvPr id="23757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1371600" y="3489723"/>
            <a:ext cx="6400800" cy="739378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pPr lvl="0"/>
            <a:r>
              <a:rPr lang="pt-BR" noProof="0"/>
              <a:t>Click to edit Master subtitle style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444208" y="339502"/>
            <a:ext cx="2520280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9839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64472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32589" y="361950"/>
            <a:ext cx="2160587" cy="420766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0826" y="361950"/>
            <a:ext cx="6329363" cy="4207669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5816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1F4CC17A-EB76-DA48-9819-300E637C03B8}" type="datetimeFigureOut">
              <a:rPr lang="pt-BR"/>
              <a:pPr>
                <a:defRPr/>
              </a:pPr>
              <a:t>02/12/2020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D39B045D-98A1-D748-8078-2547EC5BC24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984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D23324C0-3352-7D4B-AA95-AB8AC53012FD}" type="datetimeFigureOut">
              <a:rPr lang="pt-BR"/>
              <a:pPr>
                <a:defRPr/>
              </a:pPr>
              <a:t>02/12/2020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4E5A7A8F-FECC-5B4F-8090-ECC96C09FDE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5767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9560352A-9003-FB4F-B77C-43BCA805F6E3}" type="datetimeFigureOut">
              <a:rPr lang="pt-BR"/>
              <a:pPr>
                <a:defRPr/>
              </a:pPr>
              <a:t>02/12/2020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9741C9D4-D224-4E4D-BE6F-17913AA3AB5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1978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6258FD06-9576-7A49-9760-5E37602FB528}" type="datetimeFigureOut">
              <a:rPr lang="pt-BR"/>
              <a:pPr>
                <a:defRPr/>
              </a:pPr>
              <a:t>02/12/2020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F8AA7EED-3803-6F45-B99C-660B9C80A53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731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D6B0112A-D31A-D344-9CB7-1D26A144A367}" type="datetimeFigureOut">
              <a:rPr lang="pt-BR"/>
              <a:pPr>
                <a:defRPr/>
              </a:pPr>
              <a:t>02/12/2020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6B323F4D-D99B-E54F-BE0F-E4EB74F31A4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1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EFE61C17-D26A-1C4C-9C57-2A1B674FCD82}" type="datetimeFigureOut">
              <a:rPr lang="pt-BR"/>
              <a:pPr>
                <a:defRPr/>
              </a:pPr>
              <a:t>02/12/2020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E1EF7FA7-6E11-0D4E-B8B9-D399DC92E3E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757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990A9E1C-6397-A042-AAEA-7A5E74CFE6DB}" type="datetimeFigureOut">
              <a:rPr lang="pt-BR"/>
              <a:pPr>
                <a:defRPr/>
              </a:pPr>
              <a:t>02/12/2020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EE4EC5F5-295D-3549-8D87-8FFD4460A2F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520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BE36DEC2-8C25-A849-8867-A3E49F5FDCE4}" type="datetimeFigureOut">
              <a:rPr lang="pt-BR"/>
              <a:pPr>
                <a:defRPr/>
              </a:pPr>
              <a:t>02/12/2020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4E2713B4-C371-2749-A59C-A119C05E3E6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85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058829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B530EBB1-DAF5-AF46-A614-655905188DCA}" type="datetimeFigureOut">
              <a:rPr lang="pt-BR"/>
              <a:pPr>
                <a:defRPr/>
              </a:pPr>
              <a:t>02/12/2020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1F39F4FE-2D08-BA4F-A0E3-4AA30B69C69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37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81982057-AF5E-3348-B5F6-D958000B9268}" type="datetimeFigureOut">
              <a:rPr lang="pt-BR"/>
              <a:pPr>
                <a:defRPr/>
              </a:pPr>
              <a:t>02/12/2020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306DEF24-B02D-DC42-BB35-30B80600CA7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454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15E56E9F-1FB6-2F41-99F2-4EA506A3D5CE}" type="datetimeFigureOut">
              <a:rPr lang="pt-BR"/>
              <a:pPr>
                <a:defRPr/>
              </a:pPr>
              <a:t>02/12/2020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782DA426-045B-8243-8EEA-519CADA70E0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9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1371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0826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1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7504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3017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0526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19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7896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3210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250825" y="361950"/>
            <a:ext cx="568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250825" y="1168400"/>
            <a:ext cx="86423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buClr>
                <a:srgbClr val="FFFFFF"/>
              </a:buClr>
              <a:defRPr/>
            </a:pPr>
            <a:r>
              <a:rPr lang="pt-BR" sz="1400">
                <a:solidFill>
                  <a:srgbClr val="FFFFFF"/>
                </a:solidFill>
                <a:latin typeface="Calibri" charset="0"/>
              </a:rPr>
              <a:t>Globalcode – O</a:t>
            </a:r>
            <a:r>
              <a:rPr lang="pt-BR" sz="1400">
                <a:solidFill>
                  <a:srgbClr val="FFFFFF"/>
                </a:solidFill>
                <a:latin typeface="EurostileT" charset="0"/>
              </a:rPr>
              <a:t>pen4education</a:t>
            </a:r>
          </a:p>
        </p:txBody>
      </p:sp>
      <p:grpSp>
        <p:nvGrpSpPr>
          <p:cNvPr id="1029" name="Group 56"/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1038" name="Rectangle 57"/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039" name="Rectangle 58"/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cs typeface="Arial" charset="0"/>
                </a:rPr>
                <a:t> </a:t>
              </a:r>
            </a:p>
          </p:txBody>
        </p:sp>
        <p:sp>
          <p:nvSpPr>
            <p:cNvPr id="1040" name="Rectangle 59"/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041" name="Rectangle 60"/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042" name="Rectangle 61"/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043" name="Rectangle 62"/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</p:grpSp>
      <p:grpSp>
        <p:nvGrpSpPr>
          <p:cNvPr id="1030" name="Group 63"/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032" name="Rectangle 64"/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033" name="Rectangle 65"/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cs typeface="Arial" charset="0"/>
                </a:rPr>
                <a:t> </a:t>
              </a:r>
            </a:p>
          </p:txBody>
        </p:sp>
        <p:sp>
          <p:nvSpPr>
            <p:cNvPr id="1034" name="Rectangle 66"/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035" name="Rectangle 67"/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036" name="Rectangle 68"/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  <p:sp>
          <p:nvSpPr>
            <p:cNvPr id="1037" name="Rectangle 69"/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pt-BR">
                <a:cs typeface="Arial" charset="0"/>
              </a:endParaRPr>
            </a:p>
          </p:txBody>
        </p:sp>
      </p:grpSp>
      <p:pic>
        <p:nvPicPr>
          <p:cNvPr id="1031" name="Picture 21" descr="I:\TDC2017\Logos\TDC2017\logo-tdc-horizontal-A4.em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287338"/>
            <a:ext cx="247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23" r:id="rId1"/>
    <p:sldLayoutId id="2147485013" r:id="rId2"/>
    <p:sldLayoutId id="2147485014" r:id="rId3"/>
    <p:sldLayoutId id="2147485015" r:id="rId4"/>
    <p:sldLayoutId id="2147485016" r:id="rId5"/>
    <p:sldLayoutId id="2147485017" r:id="rId6"/>
    <p:sldLayoutId id="2147485018" r:id="rId7"/>
    <p:sldLayoutId id="2147485019" r:id="rId8"/>
    <p:sldLayoutId id="2147485020" r:id="rId9"/>
    <p:sldLayoutId id="2147485021" r:id="rId10"/>
    <p:sldLayoutId id="214748502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charset="0"/>
        <a:buBlip>
          <a:blip r:embed="rId14"/>
        </a:buBlip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Blip>
          <a:blip r:embed="rId14"/>
        </a:buBlip>
        <a:defRPr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24" r:id="rId1"/>
    <p:sldLayoutId id="2147485025" r:id="rId2"/>
    <p:sldLayoutId id="2147485026" r:id="rId3"/>
    <p:sldLayoutId id="2147485027" r:id="rId4"/>
    <p:sldLayoutId id="2147485028" r:id="rId5"/>
    <p:sldLayoutId id="2147485029" r:id="rId6"/>
    <p:sldLayoutId id="2147485030" r:id="rId7"/>
    <p:sldLayoutId id="2147485031" r:id="rId8"/>
    <p:sldLayoutId id="2147485032" r:id="rId9"/>
    <p:sldLayoutId id="2147485033" r:id="rId10"/>
    <p:sldLayoutId id="21474850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linstedt.com/" TargetMode="External"/><Relationship Id="rId2" Type="http://schemas.openxmlformats.org/officeDocument/2006/relationships/hyperlink" Target="https://geekbi.wordpre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datavault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44926/" TargetMode="External"/><Relationship Id="rId2" Type="http://schemas.openxmlformats.org/officeDocument/2006/relationships/hyperlink" Target="https://kentgrazian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vaultacademy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fabio.dsalles@gmail.com" TargetMode="External"/><Relationship Id="rId2" Type="http://schemas.openxmlformats.org/officeDocument/2006/relationships/hyperlink" Target="https://geekbi.wordpress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dhSsZWTwkX1-v8EX84WLYg/playlists" TargetMode="External"/><Relationship Id="rId2" Type="http://schemas.openxmlformats.org/officeDocument/2006/relationships/hyperlink" Target="https://www.youtube.com/watch?v=l5UcUEt1Iz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aultalliance.com/success-stories/department-of-defense/" TargetMode="External"/><Relationship Id="rId2" Type="http://schemas.openxmlformats.org/officeDocument/2006/relationships/hyperlink" Target="https://www.bancosemear.com.br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aultalliance.com/success-stories/jp-morgan-chase/" TargetMode="External"/><Relationship Id="rId2" Type="http://schemas.openxmlformats.org/officeDocument/2006/relationships/hyperlink" Target="https://www.jpmorganchas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vaultalliance.com/success-stories/finwise-bank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aultalliance.com/tag/lockheed-martin/" TargetMode="External"/><Relationship Id="rId2" Type="http://schemas.openxmlformats.org/officeDocument/2006/relationships/hyperlink" Target="https://www.lockheedmartin.com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aultalliance.com/tag/cendant-timeshare-resource-group/" TargetMode="External"/><Relationship Id="rId2" Type="http://schemas.openxmlformats.org/officeDocument/2006/relationships/hyperlink" Target="https://www.canceletimeshare.com.b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vaultalliance.com/success-stories/qsuper-australia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aultalliance.com/success-stories/talisman-energy/" TargetMode="External"/><Relationship Id="rId2" Type="http://schemas.openxmlformats.org/officeDocument/2006/relationships/hyperlink" Target="https://www.repsol.com/en/repsol-worldwide/the-americas/canada/index.cshtm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giosouzalima/datavault-venda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media.com.br/conceitos-basicos-sobre-olap/12523" TargetMode="External"/><Relationship Id="rId3" Type="http://schemas.openxmlformats.org/officeDocument/2006/relationships/hyperlink" Target="http://en.wikipedia.org/wiki/Data_Vault_Modeling" TargetMode="External"/><Relationship Id="rId7" Type="http://schemas.openxmlformats.org/officeDocument/2006/relationships/hyperlink" Target="https://dbschema.com/" TargetMode="External"/><Relationship Id="rId2" Type="http://schemas.openxmlformats.org/officeDocument/2006/relationships/hyperlink" Target="https://www.amazon.com.br/dp/B015KKYFGO/ref=dp-kindle-redirect?_encoding=UTF8&amp;btkr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xasol.com/resource/data-vault-what-is-it-and-how-can-it-help/" TargetMode="External"/><Relationship Id="rId5" Type="http://schemas.openxmlformats.org/officeDocument/2006/relationships/hyperlink" Target="https://medium.com/murilo-cremon/introdu%C3%A7%C3%A3o-%C3%A0-data-vault-7f410e3b4eff" TargetMode="External"/><Relationship Id="rId4" Type="http://schemas.openxmlformats.org/officeDocument/2006/relationships/hyperlink" Target="https://geekbi.wordpress.com/" TargetMode="External"/><Relationship Id="rId9" Type="http://schemas.openxmlformats.org/officeDocument/2006/relationships/hyperlink" Target="https://canaltech.com.br/business-intelligence/o-que-significa-oltp-e-olap-na-pratica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ctrTitle"/>
          </p:nvPr>
        </p:nvSpPr>
        <p:spPr>
          <a:xfrm>
            <a:off x="611188" y="3003550"/>
            <a:ext cx="7847012" cy="595313"/>
          </a:xfrm>
        </p:spPr>
        <p:txBody>
          <a:bodyPr/>
          <a:lstStyle/>
          <a:p>
            <a:pPr algn="ctr"/>
            <a:r>
              <a:rPr lang="pt-BR" b="1" dirty="0">
                <a:latin typeface="Arial" charset="0"/>
              </a:rPr>
              <a:t>Trilha – Arquitetura de Dados</a:t>
            </a:r>
          </a:p>
        </p:txBody>
      </p:sp>
      <p:sp>
        <p:nvSpPr>
          <p:cNvPr id="17410" name="Rectangle 3"/>
          <p:cNvSpPr>
            <a:spLocks noGrp="1"/>
          </p:cNvSpPr>
          <p:nvPr>
            <p:ph type="subTitle" idx="1"/>
          </p:nvPr>
        </p:nvSpPr>
        <p:spPr>
          <a:xfrm>
            <a:off x="611188" y="3651250"/>
            <a:ext cx="7848600" cy="323850"/>
          </a:xfrm>
        </p:spPr>
        <p:txBody>
          <a:bodyPr/>
          <a:lstStyle/>
          <a:p>
            <a:r>
              <a:rPr lang="pt-BR" sz="2000" b="1" dirty="0">
                <a:latin typeface="Arial" charset="0"/>
              </a:rPr>
              <a:t>Sergio Lima</a:t>
            </a:r>
          </a:p>
        </p:txBody>
      </p:sp>
      <p:sp>
        <p:nvSpPr>
          <p:cNvPr id="14340" name="Text Box 18"/>
          <p:cNvSpPr txBox="1">
            <a:spLocks noChangeArrowheads="1"/>
          </p:cNvSpPr>
          <p:nvPr/>
        </p:nvSpPr>
        <p:spPr bwMode="auto">
          <a:xfrm>
            <a:off x="611188" y="3925888"/>
            <a:ext cx="78486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91653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Objetivo e Motivação da Palestra.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17EBDE9A-2F7A-474D-A5B4-4A50B7854CC0}"/>
              </a:ext>
            </a:extLst>
          </p:cNvPr>
          <p:cNvSpPr/>
          <p:nvPr/>
        </p:nvSpPr>
        <p:spPr>
          <a:xfrm>
            <a:off x="1743370" y="2216777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3BB05-AE53-5042-B06E-6E25B5825444}"/>
              </a:ext>
            </a:extLst>
          </p:cNvPr>
          <p:cNvSpPr txBox="1"/>
          <p:nvPr/>
        </p:nvSpPr>
        <p:spPr>
          <a:xfrm>
            <a:off x="303210" y="227442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Divulgação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4E963-2C9F-A348-BE34-252719691016}"/>
              </a:ext>
            </a:extLst>
          </p:cNvPr>
          <p:cNvSpPr txBox="1"/>
          <p:nvPr/>
        </p:nvSpPr>
        <p:spPr>
          <a:xfrm>
            <a:off x="2342157" y="1923679"/>
            <a:ext cx="1351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Ampliar </a:t>
            </a:r>
          </a:p>
          <a:p>
            <a:r>
              <a:rPr lang="en-BR" dirty="0"/>
              <a:t>escolhas </a:t>
            </a:r>
          </a:p>
          <a:p>
            <a:r>
              <a:rPr lang="en-BR" dirty="0"/>
              <a:t>de </a:t>
            </a:r>
          </a:p>
          <a:p>
            <a:r>
              <a:rPr lang="en-BR" dirty="0"/>
              <a:t>tecnologias</a:t>
            </a:r>
          </a:p>
        </p:txBody>
      </p:sp>
    </p:spTree>
    <p:extLst>
      <p:ext uri="{BB962C8B-B14F-4D97-AF65-F5344CB8AC3E}">
        <p14:creationId xmlns:p14="http://schemas.microsoft.com/office/powerpoint/2010/main" val="74587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Objetivo e Motivação da Palestra.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17EBDE9A-2F7A-474D-A5B4-4A50B7854CC0}"/>
              </a:ext>
            </a:extLst>
          </p:cNvPr>
          <p:cNvSpPr/>
          <p:nvPr/>
        </p:nvSpPr>
        <p:spPr>
          <a:xfrm>
            <a:off x="1743370" y="2216777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3BB05-AE53-5042-B06E-6E25B5825444}"/>
              </a:ext>
            </a:extLst>
          </p:cNvPr>
          <p:cNvSpPr txBox="1"/>
          <p:nvPr/>
        </p:nvSpPr>
        <p:spPr>
          <a:xfrm>
            <a:off x="303210" y="227442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Divulgação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45C4A82-28FA-0C48-9F2A-7745FF0C7F5C}"/>
              </a:ext>
            </a:extLst>
          </p:cNvPr>
          <p:cNvSpPr/>
          <p:nvPr/>
        </p:nvSpPr>
        <p:spPr>
          <a:xfrm>
            <a:off x="3807964" y="2216776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4E963-2C9F-A348-BE34-252719691016}"/>
              </a:ext>
            </a:extLst>
          </p:cNvPr>
          <p:cNvSpPr txBox="1"/>
          <p:nvPr/>
        </p:nvSpPr>
        <p:spPr>
          <a:xfrm>
            <a:off x="2342157" y="1923679"/>
            <a:ext cx="1351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Ampliar </a:t>
            </a:r>
          </a:p>
          <a:p>
            <a:r>
              <a:rPr lang="en-BR" dirty="0"/>
              <a:t>escolhas </a:t>
            </a:r>
          </a:p>
          <a:p>
            <a:r>
              <a:rPr lang="en-BR" dirty="0"/>
              <a:t>de </a:t>
            </a:r>
          </a:p>
          <a:p>
            <a:r>
              <a:rPr lang="en-BR" dirty="0"/>
              <a:t>tecnologias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2FDCC0-AC7A-B644-AD08-89FF44CEA956}"/>
              </a:ext>
            </a:extLst>
          </p:cNvPr>
          <p:cNvSpPr txBox="1"/>
          <p:nvPr/>
        </p:nvSpPr>
        <p:spPr>
          <a:xfrm>
            <a:off x="4551682" y="1923678"/>
            <a:ext cx="1184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Permitir</a:t>
            </a:r>
          </a:p>
          <a:p>
            <a:r>
              <a:rPr lang="en-US" dirty="0"/>
              <a:t>M</a:t>
            </a:r>
            <a:r>
              <a:rPr lang="en-BR" dirty="0"/>
              <a:t>elhorias</a:t>
            </a:r>
          </a:p>
          <a:p>
            <a:r>
              <a:rPr lang="en-US" dirty="0" err="1"/>
              <a:t>em</a:t>
            </a:r>
            <a:endParaRPr lang="en-US" dirty="0"/>
          </a:p>
          <a:p>
            <a:r>
              <a:rPr lang="en-US" dirty="0" err="1"/>
              <a:t>projetos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5089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Objetivo e Motivação da Palestra.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17EBDE9A-2F7A-474D-A5B4-4A50B7854CC0}"/>
              </a:ext>
            </a:extLst>
          </p:cNvPr>
          <p:cNvSpPr/>
          <p:nvPr/>
        </p:nvSpPr>
        <p:spPr>
          <a:xfrm>
            <a:off x="1743370" y="2216777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3BB05-AE53-5042-B06E-6E25B5825444}"/>
              </a:ext>
            </a:extLst>
          </p:cNvPr>
          <p:cNvSpPr txBox="1"/>
          <p:nvPr/>
        </p:nvSpPr>
        <p:spPr>
          <a:xfrm>
            <a:off x="303210" y="227442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Divulgação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45C4A82-28FA-0C48-9F2A-7745FF0C7F5C}"/>
              </a:ext>
            </a:extLst>
          </p:cNvPr>
          <p:cNvSpPr/>
          <p:nvPr/>
        </p:nvSpPr>
        <p:spPr>
          <a:xfrm>
            <a:off x="3807964" y="2216776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4E963-2C9F-A348-BE34-252719691016}"/>
              </a:ext>
            </a:extLst>
          </p:cNvPr>
          <p:cNvSpPr txBox="1"/>
          <p:nvPr/>
        </p:nvSpPr>
        <p:spPr>
          <a:xfrm>
            <a:off x="2342157" y="1923679"/>
            <a:ext cx="1351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Ampliar </a:t>
            </a:r>
          </a:p>
          <a:p>
            <a:r>
              <a:rPr lang="en-BR" dirty="0"/>
              <a:t>escolhas </a:t>
            </a:r>
          </a:p>
          <a:p>
            <a:r>
              <a:rPr lang="en-BR" dirty="0"/>
              <a:t>de </a:t>
            </a:r>
          </a:p>
          <a:p>
            <a:r>
              <a:rPr lang="en-BR" dirty="0"/>
              <a:t>tecnologias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6ACEEBF7-CD5A-FE4B-8A98-462C336B1552}"/>
              </a:ext>
            </a:extLst>
          </p:cNvPr>
          <p:cNvSpPr/>
          <p:nvPr/>
        </p:nvSpPr>
        <p:spPr>
          <a:xfrm>
            <a:off x="5920107" y="2203880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2FDCC0-AC7A-B644-AD08-89FF44CEA956}"/>
              </a:ext>
            </a:extLst>
          </p:cNvPr>
          <p:cNvSpPr txBox="1"/>
          <p:nvPr/>
        </p:nvSpPr>
        <p:spPr>
          <a:xfrm>
            <a:off x="4551682" y="1923678"/>
            <a:ext cx="1184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Permitir</a:t>
            </a:r>
          </a:p>
          <a:p>
            <a:r>
              <a:rPr lang="en-US" dirty="0"/>
              <a:t>M</a:t>
            </a:r>
            <a:r>
              <a:rPr lang="en-BR" dirty="0"/>
              <a:t>elhorias</a:t>
            </a:r>
          </a:p>
          <a:p>
            <a:r>
              <a:rPr lang="en-US" dirty="0" err="1"/>
              <a:t>em</a:t>
            </a:r>
            <a:endParaRPr lang="en-US" dirty="0"/>
          </a:p>
          <a:p>
            <a:r>
              <a:rPr lang="en-US" dirty="0" err="1"/>
              <a:t>projetos</a:t>
            </a:r>
            <a:endParaRPr lang="en-B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F85EB-48C5-B54D-BE4C-4D2B39431E08}"/>
              </a:ext>
            </a:extLst>
          </p:cNvPr>
          <p:cNvSpPr txBox="1"/>
          <p:nvPr/>
        </p:nvSpPr>
        <p:spPr>
          <a:xfrm>
            <a:off x="6588224" y="1923678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Benefício</a:t>
            </a:r>
          </a:p>
          <a:p>
            <a:r>
              <a:rPr lang="en-BR" dirty="0"/>
              <a:t>para</a:t>
            </a:r>
          </a:p>
          <a:p>
            <a:r>
              <a:rPr lang="en-BR" dirty="0"/>
              <a:t>todos</a:t>
            </a:r>
          </a:p>
        </p:txBody>
      </p:sp>
    </p:spTree>
    <p:extLst>
      <p:ext uri="{BB962C8B-B14F-4D97-AF65-F5344CB8AC3E}">
        <p14:creationId xmlns:p14="http://schemas.microsoft.com/office/powerpoint/2010/main" val="880645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3"/>
          <p:cNvSpPr>
            <a:spLocks noGrp="1"/>
          </p:cNvSpPr>
          <p:nvPr>
            <p:ph type="body" idx="1"/>
          </p:nvPr>
        </p:nvSpPr>
        <p:spPr>
          <a:xfrm>
            <a:off x="250825" y="0"/>
            <a:ext cx="8642350" cy="5143500"/>
          </a:xfrm>
        </p:spPr>
        <p:txBody>
          <a:bodyPr anchor="ctr"/>
          <a:lstStyle/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Minha Experiência </a:t>
            </a:r>
          </a:p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com Data </a:t>
            </a:r>
            <a:r>
              <a:rPr lang="pt-BR" b="1" dirty="0" err="1">
                <a:latin typeface="Arial" charset="0"/>
              </a:rPr>
              <a:t>Vault</a:t>
            </a:r>
            <a:r>
              <a:rPr lang="pt-BR" b="1" dirty="0">
                <a:latin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995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Minha Experiência</a:t>
            </a:r>
          </a:p>
        </p:txBody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•"/>
            </a:pPr>
            <a:r>
              <a:rPr lang="en-US" dirty="0" err="1">
                <a:latin typeface="Arial" charset="0"/>
              </a:rPr>
              <a:t>Investigação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teórica</a:t>
            </a:r>
            <a:r>
              <a:rPr lang="en-US" dirty="0">
                <a:latin typeface="Arial" charset="0"/>
              </a:rPr>
              <a:t>.</a:t>
            </a:r>
          </a:p>
          <a:p>
            <a:pPr marL="457200" lvl="1" indent="0">
              <a:buNone/>
            </a:pPr>
            <a:endParaRPr lang="pt-BR" dirty="0">
              <a:latin typeface="Arial" charset="0"/>
              <a:cs typeface="Arial" charset="0"/>
            </a:endParaRPr>
          </a:p>
          <a:p>
            <a:pPr lvl="1"/>
            <a:r>
              <a:rPr lang="pt-BR" dirty="0">
                <a:latin typeface="Arial" charset="0"/>
                <a:cs typeface="Arial" charset="0"/>
              </a:rPr>
              <a:t>Literatura </a:t>
            </a:r>
          </a:p>
          <a:p>
            <a:pPr lvl="1"/>
            <a:endParaRPr lang="pt-BR" dirty="0">
              <a:latin typeface="Arial" charset="0"/>
              <a:cs typeface="Arial" charset="0"/>
            </a:endParaRPr>
          </a:p>
          <a:p>
            <a:pPr lvl="1"/>
            <a:r>
              <a:rPr lang="pt-BR" dirty="0">
                <a:latin typeface="Arial" charset="0"/>
                <a:cs typeface="Arial" charset="0"/>
              </a:rPr>
              <a:t>Websites</a:t>
            </a:r>
          </a:p>
          <a:p>
            <a:pPr lvl="1"/>
            <a:endParaRPr lang="pt-BR" dirty="0">
              <a:latin typeface="Arial" charset="0"/>
              <a:cs typeface="Arial" charset="0"/>
            </a:endParaRPr>
          </a:p>
          <a:p>
            <a:pPr lvl="1"/>
            <a:r>
              <a:rPr lang="pt-BR" dirty="0">
                <a:latin typeface="Arial" charset="0"/>
                <a:cs typeface="Arial" charset="0"/>
              </a:rPr>
              <a:t>Vídeos</a:t>
            </a:r>
          </a:p>
          <a:p>
            <a:pPr lvl="1"/>
            <a:endParaRPr lang="pt-BR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0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Literatura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AA3F4F7-DF8D-7143-882A-FB4F629B1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21" y="1060450"/>
            <a:ext cx="4921358" cy="39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Blogs, cursos, vídeos</a:t>
            </a:r>
          </a:p>
        </p:txBody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•"/>
            </a:pPr>
            <a:r>
              <a:rPr lang="en-US" sz="2400" dirty="0">
                <a:latin typeface="Arial" charset="0"/>
                <a:hlinkClick r:id="rId2"/>
              </a:rPr>
              <a:t>https://geekbi.wordpress.com/</a:t>
            </a:r>
            <a:endParaRPr lang="en-US" sz="2400" dirty="0">
              <a:latin typeface="Arial" charset="0"/>
            </a:endParaRPr>
          </a:p>
          <a:p>
            <a:pPr marL="857250" lvl="1" indent="-457200">
              <a:buFontTx/>
              <a:buChar char="•"/>
            </a:pPr>
            <a:r>
              <a:rPr lang="en-US" dirty="0" err="1"/>
              <a:t>Fábio</a:t>
            </a:r>
            <a:r>
              <a:rPr lang="en-US" dirty="0"/>
              <a:t> de Salles</a:t>
            </a:r>
          </a:p>
          <a:p>
            <a:pPr marL="400050" lvl="1" indent="0">
              <a:buNone/>
            </a:pPr>
            <a:endParaRPr lang="en-US" dirty="0"/>
          </a:p>
          <a:p>
            <a:pPr marL="457200" indent="-457200">
              <a:buFontTx/>
              <a:buChar char="•"/>
            </a:pPr>
            <a:r>
              <a:rPr lang="en-US" sz="2400" dirty="0">
                <a:hlinkClick r:id="rId3"/>
              </a:rPr>
              <a:t>https://danlinstedt.com/</a:t>
            </a:r>
            <a:endParaRPr lang="en-US" sz="2400" dirty="0"/>
          </a:p>
          <a:p>
            <a:pPr marL="857250" lvl="1" indent="-457200">
              <a:buFontTx/>
              <a:buChar char="•"/>
            </a:pPr>
            <a:r>
              <a:rPr lang="en-US" dirty="0"/>
              <a:t>Dan </a:t>
            </a:r>
            <a:r>
              <a:rPr lang="en-US" dirty="0" err="1"/>
              <a:t>Linstedt</a:t>
            </a:r>
            <a:r>
              <a:rPr lang="en-US" dirty="0"/>
              <a:t> (@</a:t>
            </a:r>
            <a:r>
              <a:rPr lang="en-US" dirty="0" err="1"/>
              <a:t>dlinstedt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endParaRPr lang="en-US" dirty="0">
              <a:latin typeface="Arial" charset="0"/>
            </a:endParaRP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Arial" charset="0"/>
                <a:hlinkClick r:id="rId4"/>
              </a:rPr>
              <a:t>https://learndatavault.com/</a:t>
            </a:r>
            <a:endParaRPr lang="en-US" sz="2400" dirty="0">
              <a:latin typeface="Arial" charset="0"/>
            </a:endParaRPr>
          </a:p>
          <a:p>
            <a:pPr marL="857250" lvl="1" indent="-457200">
              <a:buFontTx/>
              <a:buChar char="•"/>
            </a:pPr>
            <a:r>
              <a:rPr lang="en-US" dirty="0">
                <a:latin typeface="Arial" charset="0"/>
              </a:rPr>
              <a:t>Learn Data Vault (free course)</a:t>
            </a:r>
          </a:p>
        </p:txBody>
      </p:sp>
    </p:spTree>
    <p:extLst>
      <p:ext uri="{BB962C8B-B14F-4D97-AF65-F5344CB8AC3E}">
        <p14:creationId xmlns:p14="http://schemas.microsoft.com/office/powerpoint/2010/main" val="2328083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Blogs, cursos, vídeos</a:t>
            </a:r>
          </a:p>
        </p:txBody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•"/>
            </a:pPr>
            <a:r>
              <a:rPr lang="en-US" sz="2400" dirty="0">
                <a:latin typeface="Arial" charset="0"/>
                <a:hlinkClick r:id="rId2"/>
              </a:rPr>
              <a:t>https://kentgraziano.com/</a:t>
            </a:r>
            <a:endParaRPr lang="en-US" sz="2400" dirty="0">
              <a:latin typeface="Arial" charset="0"/>
            </a:endParaRPr>
          </a:p>
          <a:p>
            <a:pPr marL="857250" lvl="1" indent="-457200">
              <a:buFontTx/>
              <a:buChar char="•"/>
            </a:pPr>
            <a:r>
              <a:rPr lang="en-US" dirty="0"/>
              <a:t>Kent Graziano (@</a:t>
            </a:r>
            <a:r>
              <a:rPr lang="en-US" dirty="0" err="1"/>
              <a:t>KentGraziano</a:t>
            </a:r>
            <a:r>
              <a:rPr lang="en-US" dirty="0"/>
              <a:t>)</a:t>
            </a:r>
          </a:p>
          <a:p>
            <a:pPr marL="800100" lvl="2" indent="0">
              <a:buNone/>
            </a:pPr>
            <a:endParaRPr lang="en-US" dirty="0"/>
          </a:p>
          <a:p>
            <a:pPr marL="457200" indent="-457200">
              <a:buFontTx/>
              <a:buChar char="•"/>
            </a:pPr>
            <a:r>
              <a:rPr lang="en-US" sz="2400" dirty="0">
                <a:hlinkClick r:id="rId3"/>
              </a:rPr>
              <a:t>https://www.linkedin.com/groups/44926/</a:t>
            </a:r>
            <a:endParaRPr lang="en-US" sz="2400" dirty="0"/>
          </a:p>
          <a:p>
            <a:pPr marL="857250" lvl="1" indent="-457200">
              <a:buFontTx/>
              <a:buChar char="•"/>
            </a:pPr>
            <a:r>
              <a:rPr lang="en-US" dirty="0"/>
              <a:t>Grupo para </a:t>
            </a:r>
            <a:r>
              <a:rPr lang="en-US" dirty="0" err="1"/>
              <a:t>discussões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Data Vault</a:t>
            </a:r>
          </a:p>
          <a:p>
            <a:pPr marL="800100" lvl="2" indent="0">
              <a:buNone/>
            </a:pPr>
            <a:endParaRPr lang="en-US" dirty="0"/>
          </a:p>
          <a:p>
            <a:pPr marL="457200" indent="-457200">
              <a:buFontTx/>
              <a:buChar char="•"/>
            </a:pPr>
            <a:r>
              <a:rPr lang="en-US" sz="2400" dirty="0">
                <a:hlinkClick r:id="rId4"/>
              </a:rPr>
              <a:t>https://www.datavaultacademy.com/</a:t>
            </a:r>
            <a:endParaRPr lang="en-US" sz="2400" dirty="0"/>
          </a:p>
          <a:p>
            <a:pPr marL="857250" lvl="1" indent="-457200">
              <a:buFontTx/>
              <a:buChar char="•"/>
            </a:pP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pago</a:t>
            </a:r>
            <a:r>
              <a:rPr lang="en-US" dirty="0"/>
              <a:t> (@</a:t>
            </a:r>
            <a:r>
              <a:rPr lang="en-US" dirty="0" err="1"/>
              <a:t>DataVault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36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Blogs, cursos, vídeos</a:t>
            </a:r>
          </a:p>
        </p:txBody>
      </p:sp>
      <p:sp>
        <p:nvSpPr>
          <p:cNvPr id="24578" name="Rectangle 3"/>
          <p:cNvSpPr>
            <a:spLocks noGrp="1"/>
          </p:cNvSpPr>
          <p:nvPr>
            <p:ph sz="half" idx="1"/>
          </p:nvPr>
        </p:nvSpPr>
        <p:spPr>
          <a:xfrm>
            <a:off x="323528" y="1203598"/>
            <a:ext cx="5904655" cy="3401615"/>
          </a:xfrm>
        </p:spPr>
        <p:txBody>
          <a:bodyPr wrap="square" anchor="t">
            <a:normAutofit/>
          </a:bodyPr>
          <a:lstStyle/>
          <a:p>
            <a:pPr marL="800100" lvl="2" indent="0">
              <a:lnSpc>
                <a:spcPct val="90000"/>
              </a:lnSpc>
              <a:buNone/>
            </a:pPr>
            <a:endParaRPr lang="en-US" sz="2600" dirty="0"/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600" dirty="0">
                <a:hlinkClick r:id="rId2"/>
              </a:rPr>
              <a:t>https://geekbi.wordpress.com/</a:t>
            </a:r>
            <a:endParaRPr lang="en-US" sz="2600" dirty="0"/>
          </a:p>
          <a:p>
            <a:pPr marL="857250" lvl="1" indent="-457200">
              <a:lnSpc>
                <a:spcPct val="90000"/>
              </a:lnSpc>
              <a:buFontTx/>
              <a:buChar char="•"/>
            </a:pPr>
            <a:r>
              <a:rPr lang="en-US" sz="2600" dirty="0" err="1"/>
              <a:t>Curso</a:t>
            </a:r>
            <a:r>
              <a:rPr lang="en-US" sz="2600" dirty="0"/>
              <a:t> </a:t>
            </a:r>
            <a:r>
              <a:rPr lang="en-US" sz="2600" dirty="0" err="1"/>
              <a:t>sobre</a:t>
            </a:r>
            <a:r>
              <a:rPr lang="en-US" sz="2600" dirty="0"/>
              <a:t> Data Vault</a:t>
            </a:r>
          </a:p>
          <a:p>
            <a:pPr marL="857250" lvl="1" indent="-457200">
              <a:lnSpc>
                <a:spcPct val="90000"/>
              </a:lnSpc>
              <a:buFontTx/>
              <a:buChar char="•"/>
            </a:pPr>
            <a:r>
              <a:rPr lang="en-US" sz="2600" dirty="0" err="1"/>
              <a:t>Fábio</a:t>
            </a:r>
            <a:r>
              <a:rPr lang="en-US" sz="2600" dirty="0"/>
              <a:t> de Salles</a:t>
            </a:r>
          </a:p>
          <a:p>
            <a:pPr marL="857250" lvl="1" indent="-457200">
              <a:lnSpc>
                <a:spcPct val="90000"/>
              </a:lnSpc>
              <a:buFontTx/>
              <a:buChar char="•"/>
            </a:pPr>
            <a:r>
              <a:rPr lang="en-US" sz="2600" dirty="0">
                <a:hlinkClick r:id="rId3"/>
              </a:rPr>
              <a:t>fabio.dsalles@gmail.com</a:t>
            </a:r>
            <a:endParaRPr lang="en-US" sz="2600" dirty="0"/>
          </a:p>
          <a:p>
            <a:pPr marL="857250" lvl="1" indent="-457200">
              <a:lnSpc>
                <a:spcPct val="90000"/>
              </a:lnSpc>
              <a:buFontTx/>
              <a:buChar char="•"/>
            </a:pPr>
            <a:endParaRPr lang="en-US" sz="2600" dirty="0"/>
          </a:p>
        </p:txBody>
      </p:sp>
      <p:pic>
        <p:nvPicPr>
          <p:cNvPr id="1026" name="Picture 2" descr="FabioDeSalles">
            <a:extLst>
              <a:ext uri="{FF2B5EF4-FFF2-40B4-BE49-F238E27FC236}">
                <a16:creationId xmlns:a16="http://schemas.microsoft.com/office/drawing/2014/main" id="{8A997A46-0C50-AC48-B039-04DF8F1B9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0" r="1" b="16017"/>
          <a:stretch/>
        </p:blipFill>
        <p:spPr bwMode="auto">
          <a:xfrm>
            <a:off x="6228183" y="1536811"/>
            <a:ext cx="2583060" cy="206987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348947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Blogs, cursos, vídeos</a:t>
            </a:r>
          </a:p>
        </p:txBody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•"/>
            </a:pPr>
            <a:r>
              <a:rPr lang="en-US" sz="2400" dirty="0">
                <a:latin typeface="Arial" charset="0"/>
                <a:hlinkClick r:id="rId2"/>
              </a:rPr>
              <a:t>https://www.youtube.com/watch?v=l5UcUEt1IzM</a:t>
            </a:r>
            <a:endParaRPr lang="en-US" sz="2400" dirty="0">
              <a:latin typeface="Arial" charset="0"/>
            </a:endParaRPr>
          </a:p>
          <a:p>
            <a:pPr marL="857250" lvl="1" indent="-457200">
              <a:buFontTx/>
              <a:buChar char="•"/>
            </a:pPr>
            <a:r>
              <a:rPr lang="en-US" dirty="0"/>
              <a:t>What is a Data Vault ? | 3NF vs Dimensional model vs Data Vault | Quick Starter Guide in 2020</a:t>
            </a:r>
          </a:p>
          <a:p>
            <a:pPr marL="800100" lvl="2" indent="0">
              <a:buNone/>
            </a:pPr>
            <a:endParaRPr lang="en-US" dirty="0"/>
          </a:p>
          <a:p>
            <a:pPr marL="457200" indent="-457200">
              <a:buFontTx/>
              <a:buChar char="•"/>
            </a:pPr>
            <a:r>
              <a:rPr lang="en-US" sz="2400" dirty="0">
                <a:hlinkClick r:id="rId3"/>
              </a:rPr>
              <a:t>https://www.youtube.com/channel/UCdhSsZWTwkX1-v8EX84WLYg/playlists</a:t>
            </a:r>
            <a:endParaRPr lang="en-US" sz="2400" dirty="0"/>
          </a:p>
          <a:p>
            <a:pPr marL="857250" lvl="1" indent="-457200">
              <a:buFontTx/>
              <a:buChar char="•"/>
            </a:pPr>
            <a:r>
              <a:rPr lang="en-US" dirty="0"/>
              <a:t>A Brief Introduction to Data Vault (</a:t>
            </a:r>
            <a:r>
              <a:rPr lang="en-US" dirty="0" err="1"/>
              <a:t>série</a:t>
            </a:r>
            <a:r>
              <a:rPr lang="en-US" dirty="0"/>
              <a:t> de 7 </a:t>
            </a:r>
            <a:r>
              <a:rPr lang="en-US" dirty="0" err="1"/>
              <a:t>vídeos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7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/>
          </p:cNvSpPr>
          <p:nvPr/>
        </p:nvSpPr>
        <p:spPr bwMode="auto">
          <a:xfrm>
            <a:off x="0" y="1059582"/>
            <a:ext cx="914400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pt-BR" b="1" dirty="0">
                <a:latin typeface="Arial" charset="0"/>
              </a:rPr>
              <a:t> Apresentando Data </a:t>
            </a:r>
            <a:r>
              <a:rPr lang="pt-BR" b="1" dirty="0" err="1">
                <a:latin typeface="Arial" charset="0"/>
              </a:rPr>
              <a:t>Vault</a:t>
            </a:r>
            <a:r>
              <a:rPr lang="pt-BR" b="1" dirty="0">
                <a:latin typeface="Arial" charset="0"/>
              </a:rPr>
              <a:t> 2.0</a:t>
            </a:r>
          </a:p>
        </p:txBody>
      </p:sp>
      <p:sp>
        <p:nvSpPr>
          <p:cNvPr id="9" name="Rectangle 3"/>
          <p:cNvSpPr txBox="1">
            <a:spLocks/>
          </p:cNvSpPr>
          <p:nvPr/>
        </p:nvSpPr>
        <p:spPr bwMode="auto">
          <a:xfrm>
            <a:off x="611188" y="3651250"/>
            <a:ext cx="7848600" cy="79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dirty="0">
                <a:latin typeface="Arial" charset="0"/>
              </a:rPr>
              <a:t>por </a:t>
            </a:r>
            <a:r>
              <a:rPr lang="pt-BR" sz="2000" b="1" dirty="0">
                <a:latin typeface="Arial" charset="0"/>
              </a:rPr>
              <a:t>SERGIO LIMA</a:t>
            </a:r>
          </a:p>
          <a:p>
            <a:pPr marL="0" indent="0" algn="ctr">
              <a:buNone/>
            </a:pPr>
            <a:r>
              <a:rPr lang="pt-BR" sz="2000" dirty="0">
                <a:latin typeface="Arial" charset="0"/>
              </a:rPr>
              <a:t>ORACLE DEVELOPER / BI CONSULTANT</a:t>
            </a:r>
          </a:p>
        </p:txBody>
      </p:sp>
      <p:sp>
        <p:nvSpPr>
          <p:cNvPr id="11" name="Rectangle 2"/>
          <p:cNvSpPr txBox="1">
            <a:spLocks/>
          </p:cNvSpPr>
          <p:nvPr/>
        </p:nvSpPr>
        <p:spPr bwMode="auto">
          <a:xfrm>
            <a:off x="1331640" y="2355726"/>
            <a:ext cx="6480720" cy="864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pt-BR" sz="2800" b="1" dirty="0">
                <a:solidFill>
                  <a:schemeClr val="bg1"/>
                </a:solidFill>
                <a:latin typeface="Arial" charset="0"/>
              </a:rPr>
              <a:t>Uma metodologia ágil para data </a:t>
            </a:r>
            <a:r>
              <a:rPr lang="pt-BR" sz="2800" b="1" dirty="0" err="1">
                <a:solidFill>
                  <a:schemeClr val="bg1"/>
                </a:solidFill>
                <a:latin typeface="Arial" charset="0"/>
              </a:rPr>
              <a:t>warehouses</a:t>
            </a:r>
            <a:r>
              <a:rPr lang="pt-BR" sz="2800" b="1" dirty="0">
                <a:solidFill>
                  <a:schemeClr val="bg1"/>
                </a:solidFill>
                <a:latin typeface="Arial" charset="0"/>
              </a:rPr>
              <a:t>: vantagens e desafios.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>
            <a:spLocks noGrp="1"/>
          </p:cNvSpPr>
          <p:nvPr>
            <p:ph type="body" idx="1"/>
          </p:nvPr>
        </p:nvSpPr>
        <p:spPr>
          <a:xfrm>
            <a:off x="250825" y="0"/>
            <a:ext cx="8642350" cy="5143500"/>
          </a:xfrm>
        </p:spPr>
        <p:txBody>
          <a:bodyPr anchor="ctr"/>
          <a:lstStyle/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Data </a:t>
            </a:r>
            <a:r>
              <a:rPr lang="pt-BR" b="1" dirty="0" err="1">
                <a:latin typeface="Arial" charset="0"/>
              </a:rPr>
              <a:t>Vault</a:t>
            </a:r>
            <a:r>
              <a:rPr lang="pt-BR" b="1" dirty="0">
                <a:latin typeface="Arial" charset="0"/>
              </a:rPr>
              <a:t>, </a:t>
            </a:r>
          </a:p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o que é isso?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Data </a:t>
            </a:r>
            <a:r>
              <a:rPr lang="pt-BR" dirty="0" err="1">
                <a:latin typeface="Arial" charset="0"/>
              </a:rPr>
              <a:t>Vault</a:t>
            </a:r>
            <a:r>
              <a:rPr lang="pt-BR" dirty="0">
                <a:latin typeface="Arial" charset="0"/>
              </a:rPr>
              <a:t>, o que é isso?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sz="2400" dirty="0">
                <a:latin typeface="Arial" charset="0"/>
              </a:rPr>
              <a:t>Data Vault (DV)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sz="2000" dirty="0" err="1">
                <a:latin typeface="Arial" charset="0"/>
              </a:rPr>
              <a:t>Tecnologia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apropriada</a:t>
            </a:r>
            <a:r>
              <a:rPr lang="en-US" sz="2000" dirty="0">
                <a:latin typeface="Arial" charset="0"/>
              </a:rPr>
              <a:t> para </a:t>
            </a:r>
            <a:r>
              <a:rPr lang="en-US" sz="2000" dirty="0" err="1">
                <a:latin typeface="Arial" charset="0"/>
              </a:rPr>
              <a:t>armazenar</a:t>
            </a:r>
            <a:r>
              <a:rPr lang="en-US" sz="2000" dirty="0">
                <a:latin typeface="Arial" charset="0"/>
              </a:rPr>
              <a:t> dados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sz="1600" dirty="0" err="1">
                <a:latin typeface="Arial" charset="0"/>
              </a:rPr>
              <a:t>Adequada</a:t>
            </a:r>
            <a:r>
              <a:rPr lang="en-US" sz="1600" dirty="0">
                <a:latin typeface="Arial" charset="0"/>
              </a:rPr>
              <a:t> para </a:t>
            </a:r>
            <a:r>
              <a:rPr lang="en-US" sz="1600" dirty="0" err="1">
                <a:latin typeface="Arial" charset="0"/>
              </a:rPr>
              <a:t>acumular</a:t>
            </a:r>
            <a:r>
              <a:rPr lang="en-US" sz="1600" dirty="0">
                <a:latin typeface="Arial" charset="0"/>
              </a:rPr>
              <a:t> dados.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pt-BR" sz="1600" dirty="0">
                <a:latin typeface="Arial" charset="0"/>
              </a:rPr>
              <a:t>Preparada para armazenagem através do tempo.</a:t>
            </a:r>
            <a:endParaRPr lang="pt-BR" sz="2000" dirty="0">
              <a:latin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73E6C0-96CF-9445-ADE2-8C570EFD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94746"/>
            <a:ext cx="1995686" cy="19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F86DC5-0124-DC4E-BC1C-C3987C2A5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82" y="2785864"/>
            <a:ext cx="1995686" cy="19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057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Data </a:t>
            </a:r>
            <a:r>
              <a:rPr lang="pt-BR" dirty="0" err="1">
                <a:latin typeface="Arial" charset="0"/>
              </a:rPr>
              <a:t>Vault</a:t>
            </a:r>
            <a:r>
              <a:rPr lang="pt-BR" dirty="0">
                <a:latin typeface="Arial" charset="0"/>
              </a:rPr>
              <a:t>, o que é isso?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pt-BR" sz="2400" dirty="0">
                <a:latin typeface="Arial" charset="0"/>
              </a:rPr>
              <a:t>Compreende: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pt-BR" sz="2000" dirty="0">
                <a:latin typeface="Arial" charset="0"/>
              </a:rPr>
              <a:t>Técnicas de modelagem de dados.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pt-BR" sz="1600" dirty="0">
                <a:latin typeface="Arial" charset="0"/>
              </a:rPr>
              <a:t>DV tem um novo conceito de modelagem de dados.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pt-BR" sz="2000" dirty="0">
                <a:latin typeface="Arial" charset="0"/>
              </a:rPr>
              <a:t>Processos de ETL.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pt-BR" sz="2000" dirty="0">
                <a:latin typeface="Arial" charset="0"/>
              </a:rPr>
              <a:t>Construção de um EDW: </a:t>
            </a:r>
            <a:r>
              <a:rPr lang="en-US" sz="2000" dirty="0">
                <a:latin typeface="Arial" charset="0"/>
              </a:rPr>
              <a:t>Enterprise Data Warehouse.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sz="1600" dirty="0" err="1">
                <a:latin typeface="Arial" charset="0"/>
              </a:rPr>
              <a:t>Tem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sua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própria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metodologia</a:t>
            </a:r>
            <a:r>
              <a:rPr lang="en-US" sz="1600" dirty="0">
                <a:latin typeface="Arial" charset="0"/>
              </a:rPr>
              <a:t>.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sz="2000" dirty="0" err="1">
                <a:latin typeface="Arial" charset="0"/>
              </a:rPr>
              <a:t>Repositório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centralizado</a:t>
            </a:r>
            <a:r>
              <a:rPr lang="en-US" sz="2000" dirty="0">
                <a:latin typeface="Arial" charset="0"/>
              </a:rPr>
              <a:t> de </a:t>
            </a:r>
            <a:r>
              <a:rPr lang="en-US" sz="2000" dirty="0" err="1">
                <a:latin typeface="Arial" charset="0"/>
              </a:rPr>
              <a:t>diversas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fontes</a:t>
            </a:r>
            <a:r>
              <a:rPr lang="en-US" sz="2000" dirty="0">
                <a:latin typeface="Arial" charset="0"/>
              </a:rPr>
              <a:t> de dados.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Data </a:t>
            </a:r>
            <a:r>
              <a:rPr lang="pt-BR" dirty="0" err="1">
                <a:latin typeface="Arial" charset="0"/>
              </a:rPr>
              <a:t>Vault</a:t>
            </a:r>
            <a:r>
              <a:rPr lang="pt-BR" dirty="0">
                <a:latin typeface="Arial" charset="0"/>
              </a:rPr>
              <a:t>, o que é isso?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pt-BR" sz="2400" dirty="0">
                <a:latin typeface="Arial" charset="0"/>
              </a:rPr>
              <a:t>Concebido e desenvolvido por Dan </a:t>
            </a:r>
            <a:r>
              <a:rPr lang="pt-BR" sz="2400" dirty="0" err="1">
                <a:latin typeface="Arial" charset="0"/>
              </a:rPr>
              <a:t>Linstedt</a:t>
            </a:r>
            <a:endParaRPr lang="pt-BR" sz="2400" dirty="0">
              <a:latin typeface="Arial" charset="0"/>
            </a:endParaRP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400" b="1" dirty="0">
                <a:latin typeface="Arial" charset="0"/>
              </a:rPr>
              <a:t>1990</a:t>
            </a:r>
            <a:r>
              <a:rPr lang="en-US" sz="2400" dirty="0">
                <a:latin typeface="Arial" charset="0"/>
              </a:rPr>
              <a:t>: </a:t>
            </a:r>
            <a:r>
              <a:rPr lang="en-US" sz="2400" dirty="0" err="1">
                <a:latin typeface="Arial" charset="0"/>
              </a:rPr>
              <a:t>criação</a:t>
            </a:r>
            <a:r>
              <a:rPr lang="en-US" sz="2400" dirty="0">
                <a:latin typeface="Arial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400" b="1" dirty="0">
                <a:latin typeface="Arial" charset="0"/>
              </a:rPr>
              <a:t>2000</a:t>
            </a:r>
            <a:r>
              <a:rPr lang="en-US" sz="2400" dirty="0">
                <a:latin typeface="Arial" charset="0"/>
              </a:rPr>
              <a:t>: </a:t>
            </a:r>
            <a:r>
              <a:rPr lang="en-US" sz="2400" dirty="0" err="1">
                <a:latin typeface="Arial" charset="0"/>
              </a:rPr>
              <a:t>liberado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como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uma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metodologia</a:t>
            </a:r>
            <a:r>
              <a:rPr lang="en-US" sz="2400" dirty="0">
                <a:latin typeface="Arial" charset="0"/>
              </a:rPr>
              <a:t> de </a:t>
            </a:r>
            <a:r>
              <a:rPr lang="en-US" sz="2400" dirty="0" err="1">
                <a:latin typeface="Arial" charset="0"/>
              </a:rPr>
              <a:t>modelagem</a:t>
            </a:r>
            <a:r>
              <a:rPr lang="en-US" sz="2400" dirty="0">
                <a:latin typeface="Arial" charset="0"/>
              </a:rPr>
              <a:t> de </a:t>
            </a:r>
            <a:r>
              <a:rPr lang="en-US" sz="2400" dirty="0" err="1">
                <a:latin typeface="Arial" charset="0"/>
              </a:rPr>
              <a:t>domínio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público</a:t>
            </a:r>
            <a:r>
              <a:rPr lang="en-US" sz="2400" dirty="0">
                <a:latin typeface="Arial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400" b="1" dirty="0">
                <a:latin typeface="Arial" charset="0"/>
              </a:rPr>
              <a:t>2013</a:t>
            </a:r>
            <a:r>
              <a:rPr lang="en-US" sz="2000" dirty="0">
                <a:latin typeface="Arial" charset="0"/>
                <a:cs typeface="Arial" charset="0"/>
              </a:rPr>
              <a:t>: </a:t>
            </a:r>
            <a:r>
              <a:rPr lang="en-US" sz="2000" dirty="0" err="1">
                <a:latin typeface="Arial" charset="0"/>
                <a:cs typeface="Arial" charset="0"/>
              </a:rPr>
              <a:t>lançado</a:t>
            </a:r>
            <a:r>
              <a:rPr lang="en-US" sz="2000" dirty="0">
                <a:latin typeface="Arial" charset="0"/>
                <a:cs typeface="Arial" charset="0"/>
              </a:rPr>
              <a:t> Data Vault 2.0. </a:t>
            </a:r>
            <a:r>
              <a:rPr lang="en-US" sz="2000" dirty="0" err="1">
                <a:latin typeface="Arial" charset="0"/>
                <a:cs typeface="Arial" charset="0"/>
              </a:rPr>
              <a:t>Melhorias</a:t>
            </a:r>
            <a:r>
              <a:rPr lang="en-US" sz="2000" dirty="0">
                <a:latin typeface="Arial" charset="0"/>
                <a:cs typeface="Arial" charset="0"/>
              </a:rPr>
              <a:t> para Big Data e NoSQL. </a:t>
            </a:r>
            <a:r>
              <a:rPr lang="en-US" sz="2000" dirty="0" err="1">
                <a:latin typeface="Arial" charset="0"/>
                <a:cs typeface="Arial" charset="0"/>
              </a:rPr>
              <a:t>Integrações</a:t>
            </a:r>
            <a:r>
              <a:rPr lang="en-US" sz="2000" dirty="0">
                <a:latin typeface="Arial" charset="0"/>
                <a:cs typeface="Arial" charset="0"/>
              </a:rPr>
              <a:t> para dados </a:t>
            </a:r>
            <a:r>
              <a:rPr lang="en-US" sz="2000" dirty="0" err="1">
                <a:latin typeface="Arial" charset="0"/>
                <a:cs typeface="Arial" charset="0"/>
              </a:rPr>
              <a:t>não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cs typeface="Arial" charset="0"/>
              </a:rPr>
              <a:t>estruturados</a:t>
            </a:r>
            <a:r>
              <a:rPr lang="en-US" sz="2000" dirty="0">
                <a:latin typeface="Arial" charset="0"/>
                <a:cs typeface="Arial" charset="0"/>
              </a:rPr>
              <a:t> e </a:t>
            </a:r>
            <a:r>
              <a:rPr lang="en-US" sz="2000" dirty="0" err="1">
                <a:latin typeface="Arial" charset="0"/>
                <a:cs typeface="Arial" charset="0"/>
              </a:rPr>
              <a:t>semiestruturados</a:t>
            </a:r>
            <a:r>
              <a:rPr lang="en-US" sz="2000" dirty="0">
                <a:latin typeface="Arial" charset="0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231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Data </a:t>
            </a:r>
            <a:r>
              <a:rPr lang="pt-BR" dirty="0" err="1">
                <a:latin typeface="Arial" charset="0"/>
              </a:rPr>
              <a:t>Vault</a:t>
            </a:r>
            <a:r>
              <a:rPr lang="pt-BR" dirty="0">
                <a:latin typeface="Arial" charset="0"/>
              </a:rPr>
              <a:t>, o que é isso?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pt-BR" sz="2400" dirty="0">
                <a:latin typeface="Arial" charset="0"/>
              </a:rPr>
              <a:t>Segundo o próprio Dan </a:t>
            </a:r>
            <a:r>
              <a:rPr lang="en-US" sz="2400" dirty="0" err="1">
                <a:latin typeface="Arial" charset="0"/>
              </a:rPr>
              <a:t>Linstedt</a:t>
            </a:r>
            <a:endParaRPr lang="en-US" sz="2400" dirty="0">
              <a:latin typeface="Arial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charset="0"/>
              </a:rPr>
              <a:t>Tabelas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normalizadas</a:t>
            </a:r>
            <a:r>
              <a:rPr lang="en-US" sz="2000" dirty="0">
                <a:latin typeface="Arial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charset="0"/>
              </a:rPr>
              <a:t>Suporte</a:t>
            </a:r>
            <a:r>
              <a:rPr lang="en-US" sz="2000" dirty="0">
                <a:latin typeface="Arial" charset="0"/>
              </a:rPr>
              <a:t> a </a:t>
            </a:r>
            <a:r>
              <a:rPr lang="en-US" sz="2000" dirty="0" err="1">
                <a:latin typeface="Arial" charset="0"/>
              </a:rPr>
              <a:t>áreas</a:t>
            </a:r>
            <a:r>
              <a:rPr lang="en-US" sz="2000" dirty="0">
                <a:latin typeface="Arial" charset="0"/>
              </a:rPr>
              <a:t> de </a:t>
            </a:r>
            <a:r>
              <a:rPr lang="en-US" sz="2000" dirty="0" err="1">
                <a:latin typeface="Arial" charset="0"/>
              </a:rPr>
              <a:t>negócio</a:t>
            </a:r>
            <a:r>
              <a:rPr lang="en-US" sz="2000" dirty="0">
                <a:latin typeface="Arial" charset="0"/>
              </a:rPr>
              <a:t> da </a:t>
            </a:r>
            <a:r>
              <a:rPr lang="en-US" sz="2000" dirty="0" err="1">
                <a:latin typeface="Arial" charset="0"/>
              </a:rPr>
              <a:t>empresa</a:t>
            </a:r>
            <a:r>
              <a:rPr lang="en-US" sz="2000" dirty="0">
                <a:latin typeface="Arial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charset="0"/>
              </a:rPr>
              <a:t>Flexível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dirty="0" err="1">
                <a:latin typeface="Arial" charset="0"/>
              </a:rPr>
              <a:t>escalável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dirty="0" err="1">
                <a:latin typeface="Arial" charset="0"/>
              </a:rPr>
              <a:t>consistente</a:t>
            </a:r>
            <a:r>
              <a:rPr lang="en-US" sz="2000" dirty="0">
                <a:latin typeface="Arial" charset="0"/>
              </a:rPr>
              <a:t> e </a:t>
            </a:r>
            <a:r>
              <a:rPr lang="en-US" sz="2000" dirty="0" err="1">
                <a:latin typeface="Arial" charset="0"/>
              </a:rPr>
              <a:t>adaptável</a:t>
            </a:r>
            <a:r>
              <a:rPr lang="en-US" sz="2000" dirty="0">
                <a:latin typeface="Arial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Arial" charset="0"/>
              </a:rPr>
              <a:t>Abordagem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híbrida</a:t>
            </a:r>
            <a:r>
              <a:rPr lang="en-US" sz="2000" dirty="0">
                <a:latin typeface="Arial" charset="0"/>
              </a:rPr>
              <a:t> entre 3a. Forma Normal e Star Schema.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Arial" charset="0"/>
              </a:rPr>
              <a:t>(http://</a:t>
            </a:r>
            <a:r>
              <a:rPr lang="en-US" sz="1600" dirty="0" err="1">
                <a:latin typeface="Arial" charset="0"/>
              </a:rPr>
              <a:t>en.wikipedia.org</a:t>
            </a:r>
            <a:r>
              <a:rPr lang="en-US" sz="1600" dirty="0">
                <a:latin typeface="Arial" charset="0"/>
              </a:rPr>
              <a:t>/wiki/</a:t>
            </a:r>
            <a:r>
              <a:rPr lang="en-US" sz="1600" dirty="0" err="1">
                <a:latin typeface="Arial" charset="0"/>
              </a:rPr>
              <a:t>Data_Vault_Modeling</a:t>
            </a:r>
            <a:r>
              <a:rPr lang="en-US" sz="1600" dirty="0">
                <a:latin typeface="Arial" charset="0"/>
              </a:rPr>
              <a:t>)</a:t>
            </a:r>
            <a:endParaRPr lang="en-US" sz="800" dirty="0">
              <a:latin typeface="Arial" charset="0"/>
            </a:endParaRPr>
          </a:p>
          <a:p>
            <a:pPr>
              <a:lnSpc>
                <a:spcPct val="110000"/>
              </a:lnSpc>
              <a:buFontTx/>
              <a:buChar char="•"/>
            </a:pP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428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>
            <a:spLocks noGrp="1"/>
          </p:cNvSpPr>
          <p:nvPr>
            <p:ph type="body" idx="1"/>
          </p:nvPr>
        </p:nvSpPr>
        <p:spPr>
          <a:xfrm>
            <a:off x="250825" y="0"/>
            <a:ext cx="8642350" cy="5143500"/>
          </a:xfrm>
        </p:spPr>
        <p:txBody>
          <a:bodyPr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pt-BR" b="1" dirty="0">
                <a:latin typeface="Arial" charset="0"/>
              </a:rPr>
              <a:t>Rever conceitos OLTP e OLAP. </a:t>
            </a:r>
          </a:p>
          <a:p>
            <a:pPr marL="0" indent="0" algn="ctr">
              <a:lnSpc>
                <a:spcPct val="130000"/>
              </a:lnSpc>
              <a:buFont typeface="Arial" charset="0"/>
              <a:buNone/>
            </a:pPr>
            <a:endParaRPr lang="pt-BR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72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Sistemas OLTP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b="1" dirty="0"/>
              <a:t>OLTP</a:t>
            </a:r>
            <a:r>
              <a:rPr lang="en-US" dirty="0"/>
              <a:t> (</a:t>
            </a:r>
            <a:r>
              <a:rPr lang="en-US" i="1" dirty="0"/>
              <a:t>Online Transaction Processing)</a:t>
            </a:r>
            <a:r>
              <a:rPr lang="en-US" dirty="0"/>
              <a:t> 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Processamento</a:t>
            </a:r>
            <a:r>
              <a:rPr lang="en-US" dirty="0"/>
              <a:t> de </a:t>
            </a:r>
            <a:r>
              <a:rPr lang="en-US" dirty="0" err="1"/>
              <a:t>Transações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Tempo Real.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Chamados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Transacionais</a:t>
            </a:r>
            <a:r>
              <a:rPr lang="en-US" dirty="0"/>
              <a:t>.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Registram</a:t>
            </a:r>
            <a:r>
              <a:rPr lang="en-US" dirty="0"/>
              <a:t> dados de </a:t>
            </a:r>
            <a:r>
              <a:rPr lang="en-US" dirty="0" err="1"/>
              <a:t>operações</a:t>
            </a:r>
            <a:r>
              <a:rPr lang="en-US" dirty="0"/>
              <a:t> de </a:t>
            </a:r>
            <a:r>
              <a:rPr lang="en-US" dirty="0" err="1"/>
              <a:t>empresas</a:t>
            </a:r>
            <a:r>
              <a:rPr lang="en-US" dirty="0"/>
              <a:t>.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Exemplo</a:t>
            </a:r>
            <a:r>
              <a:rPr lang="en-US" dirty="0"/>
              <a:t>: 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dirty="0" err="1"/>
              <a:t>Transações</a:t>
            </a:r>
            <a:r>
              <a:rPr lang="en-US" dirty="0"/>
              <a:t> </a:t>
            </a:r>
            <a:r>
              <a:rPr lang="en-US" dirty="0" err="1"/>
              <a:t>bancárias</a:t>
            </a:r>
            <a:endParaRPr lang="en-US" dirty="0"/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dirty="0" err="1"/>
              <a:t>Lojas</a:t>
            </a:r>
            <a:r>
              <a:rPr lang="en-US" dirty="0"/>
              <a:t> de </a:t>
            </a:r>
            <a:r>
              <a:rPr lang="en-US" dirty="0" err="1"/>
              <a:t>Roupas</a:t>
            </a:r>
            <a:r>
              <a:rPr lang="en-US" dirty="0"/>
              <a:t>, </a:t>
            </a:r>
            <a:r>
              <a:rPr lang="en-US" dirty="0" err="1"/>
              <a:t>Calçados</a:t>
            </a:r>
            <a:r>
              <a:rPr lang="en-US" dirty="0"/>
              <a:t>, </a:t>
            </a:r>
            <a:r>
              <a:rPr lang="en-US" dirty="0" err="1"/>
              <a:t>Restaurantes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729171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Sistemas OLTP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576C41A-50DD-2E42-BBEC-81116F1D1152}"/>
              </a:ext>
            </a:extLst>
          </p:cNvPr>
          <p:cNvSpPr txBox="1">
            <a:spLocks/>
          </p:cNvSpPr>
          <p:nvPr/>
        </p:nvSpPr>
        <p:spPr bwMode="auto">
          <a:xfrm>
            <a:off x="250825" y="1168400"/>
            <a:ext cx="86423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10000"/>
              </a:lnSpc>
              <a:buFontTx/>
              <a:buChar char="•"/>
            </a:pPr>
            <a:r>
              <a:rPr lang="en-US" kern="0" dirty="0" err="1"/>
              <a:t>Características</a:t>
            </a:r>
            <a:endParaRPr lang="en-US" kern="0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kern="0" dirty="0" err="1"/>
              <a:t>Método</a:t>
            </a:r>
            <a:r>
              <a:rPr lang="en-US" kern="0" dirty="0"/>
              <a:t> de </a:t>
            </a:r>
            <a:r>
              <a:rPr lang="en-US" kern="0" dirty="0" err="1"/>
              <a:t>armazenamento</a:t>
            </a:r>
            <a:r>
              <a:rPr lang="en-US" kern="0" dirty="0"/>
              <a:t> de dados: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 err="1"/>
              <a:t>Registro</a:t>
            </a:r>
            <a:r>
              <a:rPr lang="en-US" kern="0" dirty="0"/>
              <a:t> </a:t>
            </a:r>
            <a:r>
              <a:rPr lang="en-US" kern="0" dirty="0" err="1"/>
              <a:t>rápido</a:t>
            </a:r>
            <a:r>
              <a:rPr lang="en-US" kern="0" dirty="0"/>
              <a:t> de dados (fast writes)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kern="0" dirty="0" err="1"/>
              <a:t>Modelagem</a:t>
            </a:r>
            <a:r>
              <a:rPr lang="en-US" kern="0" dirty="0"/>
              <a:t> das </a:t>
            </a:r>
            <a:r>
              <a:rPr lang="en-US" kern="0" dirty="0" err="1"/>
              <a:t>estruturas</a:t>
            </a:r>
            <a:r>
              <a:rPr lang="en-US" kern="0" dirty="0"/>
              <a:t> de dados: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/>
              <a:t>3a. Forma Normal (</a:t>
            </a:r>
            <a:r>
              <a:rPr lang="en-US" kern="0" dirty="0" err="1"/>
              <a:t>Abordagem</a:t>
            </a:r>
            <a:r>
              <a:rPr lang="en-US" kern="0" dirty="0"/>
              <a:t> </a:t>
            </a:r>
            <a:r>
              <a:rPr lang="en-US" kern="0" dirty="0" err="1"/>
              <a:t>entidade-relacionamento</a:t>
            </a:r>
            <a:r>
              <a:rPr lang="en-US" kern="0" dirty="0"/>
              <a:t>)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 err="1"/>
              <a:t>Estruturas</a:t>
            </a:r>
            <a:r>
              <a:rPr lang="en-US" kern="0" dirty="0"/>
              <a:t> </a:t>
            </a:r>
            <a:r>
              <a:rPr lang="en-US" kern="0" dirty="0" err="1"/>
              <a:t>normalizadas</a:t>
            </a:r>
            <a:endParaRPr lang="en-US" kern="0" dirty="0"/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 err="1"/>
              <a:t>Exige</a:t>
            </a:r>
            <a:r>
              <a:rPr lang="en-US" kern="0" dirty="0"/>
              <a:t> </a:t>
            </a:r>
            <a:r>
              <a:rPr lang="en-US" kern="0" dirty="0" err="1"/>
              <a:t>junção</a:t>
            </a:r>
            <a:r>
              <a:rPr lang="en-US" kern="0" dirty="0"/>
              <a:t> de </a:t>
            </a:r>
            <a:r>
              <a:rPr lang="en-US" kern="0" dirty="0" err="1"/>
              <a:t>tabelas</a:t>
            </a:r>
            <a:r>
              <a:rPr lang="en-US" kern="0" dirty="0"/>
              <a:t> (multiple joins)</a:t>
            </a:r>
          </a:p>
        </p:txBody>
      </p:sp>
    </p:spTree>
    <p:extLst>
      <p:ext uri="{BB962C8B-B14F-4D97-AF65-F5344CB8AC3E}">
        <p14:creationId xmlns:p14="http://schemas.microsoft.com/office/powerpoint/2010/main" val="883666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Sistemas OLTP</a:t>
            </a:r>
          </a:p>
        </p:txBody>
      </p:sp>
      <p:pic>
        <p:nvPicPr>
          <p:cNvPr id="1026" name="Picture 2" descr="Os profissionais mais ameaçados pela infecção do coronavírus | A Gazeta">
            <a:extLst>
              <a:ext uri="{FF2B5EF4-FFF2-40B4-BE49-F238E27FC236}">
                <a16:creationId xmlns:a16="http://schemas.microsoft.com/office/drawing/2014/main" id="{A38D98C2-CBC5-504B-AF23-D27070AE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5" y="1184853"/>
            <a:ext cx="3351754" cy="27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FE4AA73-25C6-7C49-B41E-BD18AEB4E0A8}"/>
              </a:ext>
            </a:extLst>
          </p:cNvPr>
          <p:cNvSpPr txBox="1">
            <a:spLocks/>
          </p:cNvSpPr>
          <p:nvPr/>
        </p:nvSpPr>
        <p:spPr bwMode="auto">
          <a:xfrm>
            <a:off x="3563888" y="1184853"/>
            <a:ext cx="5001174" cy="2843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10000"/>
              </a:lnSpc>
              <a:buFontTx/>
              <a:buChar char="•"/>
            </a:pPr>
            <a:r>
              <a:rPr lang="en-US" kern="0" dirty="0" err="1"/>
              <a:t>Exemplo</a:t>
            </a:r>
            <a:r>
              <a:rPr lang="en-US" kern="0" dirty="0"/>
              <a:t>: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kern="0" dirty="0"/>
              <a:t>Sistema de Caixa de </a:t>
            </a:r>
            <a:r>
              <a:rPr lang="en-US" kern="0" dirty="0" err="1"/>
              <a:t>Supermercado</a:t>
            </a:r>
            <a:endParaRPr lang="en-US" kern="0" dirty="0"/>
          </a:p>
          <a:p>
            <a:pPr>
              <a:lnSpc>
                <a:spcPct val="110000"/>
              </a:lnSpc>
              <a:buFontTx/>
              <a:buChar char="•"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14701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Sistemas OLTP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576C41A-50DD-2E42-BBEC-81116F1D1152}"/>
              </a:ext>
            </a:extLst>
          </p:cNvPr>
          <p:cNvSpPr txBox="1">
            <a:spLocks/>
          </p:cNvSpPr>
          <p:nvPr/>
        </p:nvSpPr>
        <p:spPr bwMode="auto">
          <a:xfrm>
            <a:off x="250825" y="1168400"/>
            <a:ext cx="86423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10000"/>
              </a:lnSpc>
              <a:buFontTx/>
              <a:buChar char="•"/>
            </a:pPr>
            <a:r>
              <a:rPr lang="en-US" kern="0" dirty="0"/>
              <a:t>Sistema de Caixa de </a:t>
            </a:r>
            <a:r>
              <a:rPr lang="en-US" kern="0" dirty="0" err="1"/>
              <a:t>Supermercado</a:t>
            </a:r>
            <a:endParaRPr lang="en-US" kern="0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kern="0" dirty="0" err="1"/>
              <a:t>Tabelas</a:t>
            </a:r>
            <a:r>
              <a:rPr lang="en-US" kern="0" dirty="0"/>
              <a:t>: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 err="1"/>
              <a:t>Vendas</a:t>
            </a:r>
            <a:r>
              <a:rPr lang="en-US" kern="0" dirty="0"/>
              <a:t> (NF)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 err="1"/>
              <a:t>Cliente</a:t>
            </a:r>
            <a:endParaRPr lang="en-US" kern="0" dirty="0"/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 err="1"/>
              <a:t>Vendedor</a:t>
            </a:r>
            <a:endParaRPr lang="en-US" kern="0" dirty="0"/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 err="1"/>
              <a:t>Produto</a:t>
            </a:r>
            <a:endParaRPr lang="en-US" kern="0" dirty="0"/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/>
              <a:t>Loja</a:t>
            </a:r>
          </a:p>
        </p:txBody>
      </p:sp>
    </p:spTree>
    <p:extLst>
      <p:ext uri="{BB962C8B-B14F-4D97-AF65-F5344CB8AC3E}">
        <p14:creationId xmlns:p14="http://schemas.microsoft.com/office/powerpoint/2010/main" val="337624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2339975" y="1058863"/>
            <a:ext cx="0" cy="338455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191EB1-DBA9-914A-A287-75C5E5B41756}"/>
              </a:ext>
            </a:extLst>
          </p:cNvPr>
          <p:cNvGrpSpPr/>
          <p:nvPr/>
        </p:nvGrpSpPr>
        <p:grpSpPr>
          <a:xfrm>
            <a:off x="3126701" y="2347760"/>
            <a:ext cx="3029475" cy="645180"/>
            <a:chOff x="3108221" y="2092241"/>
            <a:chExt cx="3029475" cy="645180"/>
          </a:xfrm>
        </p:grpSpPr>
        <p:pic>
          <p:nvPicPr>
            <p:cNvPr id="18450" name="Picture 10" descr="twitter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21" y="2092241"/>
              <a:ext cx="714203" cy="645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3761432" y="2182395"/>
              <a:ext cx="23762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pt-BR" sz="1800" b="1" dirty="0">
                  <a:solidFill>
                    <a:srgbClr val="0000FF"/>
                  </a:solidFill>
                </a:rPr>
                <a:t>@sergiosouzalima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4C889A-491E-A749-A431-BA64B3D76A1A}"/>
              </a:ext>
            </a:extLst>
          </p:cNvPr>
          <p:cNvGrpSpPr/>
          <p:nvPr/>
        </p:nvGrpSpPr>
        <p:grpSpPr>
          <a:xfrm>
            <a:off x="3275954" y="1477220"/>
            <a:ext cx="2880222" cy="575935"/>
            <a:chOff x="3275954" y="1284898"/>
            <a:chExt cx="2880222" cy="575935"/>
          </a:xfrm>
        </p:grpSpPr>
        <p:pic>
          <p:nvPicPr>
            <p:cNvPr id="12" name="Picture 12" descr="linkedin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954" y="1284898"/>
              <a:ext cx="546470" cy="57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>
              <a:off x="3779912" y="1419622"/>
              <a:ext cx="23762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pt-BR" sz="1800" b="1" dirty="0">
                  <a:solidFill>
                    <a:srgbClr val="0000FF"/>
                  </a:solidFill>
                </a:rPr>
                <a:t>/sergiosouzalima</a:t>
              </a:r>
            </a:p>
          </p:txBody>
        </p:sp>
      </p:grp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179513" y="3076202"/>
            <a:ext cx="1944215" cy="5847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pt-BR" sz="1600" b="1" dirty="0">
                <a:solidFill>
                  <a:srgbClr val="0000FF"/>
                </a:solidFill>
              </a:rPr>
              <a:t>Autor da Palestra:</a:t>
            </a:r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1600" b="1" dirty="0"/>
              <a:t>Sergio Lima</a:t>
            </a:r>
          </a:p>
        </p:txBody>
      </p:sp>
      <p:sp>
        <p:nvSpPr>
          <p:cNvPr id="18451" name="TextBox 11"/>
          <p:cNvSpPr txBox="1">
            <a:spLocks noChangeArrowheads="1"/>
          </p:cNvSpPr>
          <p:nvPr/>
        </p:nvSpPr>
        <p:spPr bwMode="auto">
          <a:xfrm>
            <a:off x="3203848" y="3287545"/>
            <a:ext cx="3048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800" b="1" dirty="0" err="1">
                <a:solidFill>
                  <a:srgbClr val="0000FF"/>
                </a:solidFill>
              </a:rPr>
              <a:t>www.sergiosouzalima.dev</a:t>
            </a:r>
            <a:endParaRPr lang="pt-BR" sz="1800" b="1" dirty="0">
              <a:solidFill>
                <a:srgbClr val="0000FF"/>
              </a:solidFill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41E385D-D609-F64A-BC91-8D68D15B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7" y="1601397"/>
            <a:ext cx="1347218" cy="13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75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Sistemas OLTP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7D45727-0A36-004F-9041-9032E08E6ACB}"/>
              </a:ext>
            </a:extLst>
          </p:cNvPr>
          <p:cNvSpPr/>
          <p:nvPr/>
        </p:nvSpPr>
        <p:spPr>
          <a:xfrm>
            <a:off x="1769744" y="1495474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venda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31D656-A4C2-634F-A5BB-BDD8DDE70CAA}"/>
              </a:ext>
            </a:extLst>
          </p:cNvPr>
          <p:cNvSpPr/>
          <p:nvPr/>
        </p:nvSpPr>
        <p:spPr>
          <a:xfrm>
            <a:off x="647564" y="2818582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BR" dirty="0">
                <a:solidFill>
                  <a:schemeClr val="tx1"/>
                </a:solidFill>
              </a:rPr>
              <a:t>enda_item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9A64982-152A-9B4D-AC3A-56F8E0E0F5FD}"/>
              </a:ext>
            </a:extLst>
          </p:cNvPr>
          <p:cNvSpPr/>
          <p:nvPr/>
        </p:nvSpPr>
        <p:spPr>
          <a:xfrm>
            <a:off x="3275856" y="2815107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FF56E38-58B6-934B-9E82-5A27F192DCE8}"/>
              </a:ext>
            </a:extLst>
          </p:cNvPr>
          <p:cNvSpPr/>
          <p:nvPr/>
        </p:nvSpPr>
        <p:spPr>
          <a:xfrm>
            <a:off x="6084168" y="2787774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funcionario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5729E3-012D-1D46-BB78-7AFDE8E0503E}"/>
              </a:ext>
            </a:extLst>
          </p:cNvPr>
          <p:cNvSpPr/>
          <p:nvPr/>
        </p:nvSpPr>
        <p:spPr>
          <a:xfrm>
            <a:off x="6084168" y="1491630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loja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F3CDD9-2314-3A42-9EE9-B8A14A2079EE}"/>
              </a:ext>
            </a:extLst>
          </p:cNvPr>
          <p:cNvSpPr/>
          <p:nvPr/>
        </p:nvSpPr>
        <p:spPr>
          <a:xfrm>
            <a:off x="647564" y="4145534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produto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578C2E-A3BF-3141-B47B-32F1868E0F4A}"/>
              </a:ext>
            </a:extLst>
          </p:cNvPr>
          <p:cNvCxnSpPr>
            <a:stCxn id="3" idx="3"/>
            <a:endCxn id="14" idx="1"/>
          </p:cNvCxnSpPr>
          <p:nvPr/>
        </p:nvCxnSpPr>
        <p:spPr>
          <a:xfrm flipV="1">
            <a:off x="3569944" y="1635646"/>
            <a:ext cx="2520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62A674-EA6B-5E4F-8C71-E38424E6FA7A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2669844" y="1783506"/>
            <a:ext cx="1506112" cy="103160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7CE1B-5BF1-D24A-9880-7032C70AAE54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2669844" y="1783506"/>
            <a:ext cx="4314424" cy="100426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B103F9-5E12-2149-B2B4-3E882233DC7F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flipH="1">
            <a:off x="1547664" y="1783506"/>
            <a:ext cx="1122180" cy="103507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9592DD-2B21-714A-8637-4DFB64D935DB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1547664" y="3106614"/>
            <a:ext cx="0" cy="103892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487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Sistemas OLTP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C1F5A-01B2-DF4B-9BA4-56680518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992" y="1168400"/>
            <a:ext cx="4050015" cy="3402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9049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Sistemas OLTP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7D45727-0A36-004F-9041-9032E08E6ACB}"/>
              </a:ext>
            </a:extLst>
          </p:cNvPr>
          <p:cNvSpPr/>
          <p:nvPr/>
        </p:nvSpPr>
        <p:spPr>
          <a:xfrm>
            <a:off x="1511933" y="1347614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venda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31D656-A4C2-634F-A5BB-BDD8DDE70CAA}"/>
              </a:ext>
            </a:extLst>
          </p:cNvPr>
          <p:cNvSpPr/>
          <p:nvPr/>
        </p:nvSpPr>
        <p:spPr>
          <a:xfrm>
            <a:off x="389753" y="2670722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BR" dirty="0">
                <a:solidFill>
                  <a:schemeClr val="tx1"/>
                </a:solidFill>
              </a:rPr>
              <a:t>enda_item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9A64982-152A-9B4D-AC3A-56F8E0E0F5FD}"/>
              </a:ext>
            </a:extLst>
          </p:cNvPr>
          <p:cNvSpPr/>
          <p:nvPr/>
        </p:nvSpPr>
        <p:spPr>
          <a:xfrm>
            <a:off x="3018045" y="2667247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FF56E38-58B6-934B-9E82-5A27F192DCE8}"/>
              </a:ext>
            </a:extLst>
          </p:cNvPr>
          <p:cNvSpPr/>
          <p:nvPr/>
        </p:nvSpPr>
        <p:spPr>
          <a:xfrm>
            <a:off x="5040325" y="2680016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funcionario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5729E3-012D-1D46-BB78-7AFDE8E0503E}"/>
              </a:ext>
            </a:extLst>
          </p:cNvPr>
          <p:cNvSpPr/>
          <p:nvPr/>
        </p:nvSpPr>
        <p:spPr>
          <a:xfrm>
            <a:off x="5040325" y="1347614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loja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F3CDD9-2314-3A42-9EE9-B8A14A2079EE}"/>
              </a:ext>
            </a:extLst>
          </p:cNvPr>
          <p:cNvSpPr/>
          <p:nvPr/>
        </p:nvSpPr>
        <p:spPr>
          <a:xfrm>
            <a:off x="389753" y="3997674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produto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578C2E-A3BF-3141-B47B-32F1868E0F4A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3312133" y="1491630"/>
            <a:ext cx="172819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62A674-EA6B-5E4F-8C71-E38424E6FA7A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2412033" y="1635646"/>
            <a:ext cx="1506112" cy="103160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7CE1B-5BF1-D24A-9880-7032C70AAE54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2412033" y="1635646"/>
            <a:ext cx="3528392" cy="104437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B103F9-5E12-2149-B2B4-3E882233DC7F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flipH="1">
            <a:off x="1289853" y="1635646"/>
            <a:ext cx="1122180" cy="103507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9592DD-2B21-714A-8637-4DFB64D935DB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1289853" y="2958754"/>
            <a:ext cx="0" cy="103892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87BA805D-B09A-8A46-BA84-D1AD6E079570}"/>
              </a:ext>
            </a:extLst>
          </p:cNvPr>
          <p:cNvSpPr/>
          <p:nvPr/>
        </p:nvSpPr>
        <p:spPr>
          <a:xfrm>
            <a:off x="7020272" y="1203598"/>
            <a:ext cx="504000" cy="3384376"/>
          </a:xfrm>
          <a:prstGeom prst="rightBrace">
            <a:avLst/>
          </a:prstGeom>
          <a:ln w="412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A6383-4EC6-1847-9C55-34A16A2055D8}"/>
              </a:ext>
            </a:extLst>
          </p:cNvPr>
          <p:cNvSpPr txBox="1"/>
          <p:nvPr/>
        </p:nvSpPr>
        <p:spPr>
          <a:xfrm>
            <a:off x="7524272" y="2304398"/>
            <a:ext cx="1512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dirty="0">
                <a:solidFill>
                  <a:srgbClr val="FF0000"/>
                </a:solidFill>
              </a:rPr>
              <a:t>Fast Writes</a:t>
            </a:r>
          </a:p>
          <a:p>
            <a:r>
              <a:rPr lang="en-BR" sz="2400" dirty="0">
                <a:solidFill>
                  <a:srgbClr val="FF0000"/>
                </a:solidFill>
              </a:rPr>
              <a:t>(3FN)</a:t>
            </a:r>
          </a:p>
        </p:txBody>
      </p:sp>
    </p:spTree>
    <p:extLst>
      <p:ext uri="{BB962C8B-B14F-4D97-AF65-F5344CB8AC3E}">
        <p14:creationId xmlns:p14="http://schemas.microsoft.com/office/powerpoint/2010/main" val="112152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/>
              <a:t>Sistemas OLTP</a:t>
            </a:r>
          </a:p>
        </p:txBody>
      </p:sp>
      <p:pic>
        <p:nvPicPr>
          <p:cNvPr id="17" name="Picture 2" descr="Os profissionais mais ameaçados pela infecção do coronavírus | A Gazeta">
            <a:extLst>
              <a:ext uri="{FF2B5EF4-FFF2-40B4-BE49-F238E27FC236}">
                <a16:creationId xmlns:a16="http://schemas.microsoft.com/office/drawing/2014/main" id="{767CA134-11A1-BC49-9A30-2488535E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2145828"/>
            <a:ext cx="1045207" cy="851844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92B8F7-A006-EA47-BACD-E56A3C902415}"/>
              </a:ext>
            </a:extLst>
          </p:cNvPr>
          <p:cNvCxnSpPr/>
          <p:nvPr/>
        </p:nvCxnSpPr>
        <p:spPr>
          <a:xfrm>
            <a:off x="1619672" y="1347614"/>
            <a:ext cx="0" cy="302433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182C2C-5BB8-AD43-9EAE-5D8C3CAF5474}"/>
              </a:ext>
            </a:extLst>
          </p:cNvPr>
          <p:cNvCxnSpPr/>
          <p:nvPr/>
        </p:nvCxnSpPr>
        <p:spPr>
          <a:xfrm>
            <a:off x="5364088" y="1347614"/>
            <a:ext cx="0" cy="302433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1801634" y="1811631"/>
            <a:ext cx="3380493" cy="1520237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9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v</a:t>
              </a:r>
              <a:r>
                <a:rPr lang="en-BR" sz="9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9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9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9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9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 descr="Girl in Computer drawing free image">
            <a:extLst>
              <a:ext uri="{FF2B5EF4-FFF2-40B4-BE49-F238E27FC236}">
                <a16:creationId xmlns:a16="http://schemas.microsoft.com/office/drawing/2014/main" id="{068CC2F1-4E45-EE46-B507-076018FD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97" y="1347614"/>
            <a:ext cx="855538" cy="87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sorted-color 3D bar graph, Finance Chart, Working drawing, service, cargo  png | PNGEgg">
            <a:extLst>
              <a:ext uri="{FF2B5EF4-FFF2-40B4-BE49-F238E27FC236}">
                <a16:creationId xmlns:a16="http://schemas.microsoft.com/office/drawing/2014/main" id="{3AE7D50D-EDAF-3943-9D8B-BECA922BB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751" y="3570887"/>
            <a:ext cx="1051962" cy="80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mputer Drawing Line Screen Stock Illustrations – 5,392 Computer Drawing  Line Screen Stock Illustrations, Vectors &amp; Clipart - Dreamstime">
            <a:extLst>
              <a:ext uri="{FF2B5EF4-FFF2-40B4-BE49-F238E27FC236}">
                <a16:creationId xmlns:a16="http://schemas.microsoft.com/office/drawing/2014/main" id="{3C2F1E40-3570-B347-87F5-78197B97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050" y="2336284"/>
            <a:ext cx="1206097" cy="93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50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Sistemas OLAP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b="1" dirty="0"/>
              <a:t>OLAP</a:t>
            </a:r>
            <a:r>
              <a:rPr lang="en-US" dirty="0"/>
              <a:t> (</a:t>
            </a:r>
            <a:r>
              <a:rPr lang="en-US" i="1" dirty="0"/>
              <a:t>On-line Analytical Processing)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Processamento</a:t>
            </a:r>
            <a:r>
              <a:rPr lang="en-US" dirty="0"/>
              <a:t> </a:t>
            </a:r>
            <a:r>
              <a:rPr lang="en-US" dirty="0" err="1"/>
              <a:t>Analítico</a:t>
            </a:r>
            <a:r>
              <a:rPr lang="en-US" dirty="0"/>
              <a:t> Online.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 com o </a:t>
            </a:r>
            <a:r>
              <a:rPr lang="en-US" dirty="0" err="1"/>
              <a:t>usuário</a:t>
            </a:r>
            <a:r>
              <a:rPr lang="en-US" dirty="0"/>
              <a:t>.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armazena</a:t>
            </a:r>
            <a:r>
              <a:rPr lang="en-US" dirty="0"/>
              <a:t>, </a:t>
            </a:r>
            <a:r>
              <a:rPr lang="en-US" dirty="0" err="1"/>
              <a:t>trabalha</a:t>
            </a:r>
            <a:r>
              <a:rPr lang="en-US" dirty="0"/>
              <a:t> junto com DW (data warehouse)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/>
              <a:t>OLAP se </a:t>
            </a:r>
            <a:r>
              <a:rPr lang="en-US" dirty="0" err="1"/>
              <a:t>utiliza</a:t>
            </a:r>
            <a:r>
              <a:rPr lang="en-US" dirty="0"/>
              <a:t> do </a:t>
            </a:r>
            <a:r>
              <a:rPr lang="en-US" dirty="0" err="1"/>
              <a:t>armazenamento</a:t>
            </a:r>
            <a:r>
              <a:rPr lang="en-US" dirty="0"/>
              <a:t> de dados: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apresentar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para </a:t>
            </a:r>
            <a:r>
              <a:rPr lang="en-US" dirty="0" err="1"/>
              <a:t>análise</a:t>
            </a:r>
            <a:r>
              <a:rPr lang="en-US" dirty="0"/>
              <a:t>.</a:t>
            </a:r>
          </a:p>
          <a:p>
            <a:pPr lvl="1">
              <a:lnSpc>
                <a:spcPct val="110000"/>
              </a:lnSpc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0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Sistemas OLAP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b="1" dirty="0"/>
              <a:t>OLAP</a:t>
            </a:r>
            <a:r>
              <a:rPr lang="en-US" dirty="0"/>
              <a:t> (</a:t>
            </a:r>
            <a:r>
              <a:rPr lang="en-US" i="1" dirty="0"/>
              <a:t>On-line Analytical Processing)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São </a:t>
            </a:r>
            <a:r>
              <a:rPr lang="en-US" dirty="0" err="1"/>
              <a:t>sistemas</a:t>
            </a:r>
            <a:r>
              <a:rPr lang="en-US" dirty="0"/>
              <a:t> para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 err="1"/>
              <a:t>Direcionados</a:t>
            </a:r>
            <a:r>
              <a:rPr lang="en-US" dirty="0"/>
              <a:t> para </a:t>
            </a:r>
            <a:r>
              <a:rPr lang="en-US" dirty="0" err="1"/>
              <a:t>direção</a:t>
            </a:r>
            <a:r>
              <a:rPr lang="en-US" dirty="0"/>
              <a:t>, </a:t>
            </a:r>
            <a:r>
              <a:rPr lang="en-US" dirty="0" err="1"/>
              <a:t>gerência</a:t>
            </a:r>
            <a:r>
              <a:rPr lang="en-US" dirty="0"/>
              <a:t> da </a:t>
            </a:r>
            <a:r>
              <a:rPr lang="en-US" dirty="0" err="1"/>
              <a:t>empresa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OLAP </a:t>
            </a:r>
            <a:r>
              <a:rPr lang="en-US" dirty="0" err="1"/>
              <a:t>apresenta</a:t>
            </a:r>
            <a:r>
              <a:rPr lang="en-US" dirty="0"/>
              <a:t> dados </a:t>
            </a:r>
            <a:r>
              <a:rPr lang="en-US" dirty="0" err="1"/>
              <a:t>armazenados</a:t>
            </a:r>
            <a:r>
              <a:rPr lang="en-US" dirty="0"/>
              <a:t> num DW</a:t>
            </a:r>
          </a:p>
          <a:p>
            <a:pPr lvl="1">
              <a:buFontTx/>
              <a:buChar char="•"/>
            </a:pPr>
            <a:r>
              <a:rPr lang="en-US" dirty="0" err="1"/>
              <a:t>Exemplos</a:t>
            </a:r>
            <a:r>
              <a:rPr lang="en-US" dirty="0"/>
              <a:t>:</a:t>
            </a:r>
          </a:p>
          <a:p>
            <a:pPr lvl="2">
              <a:buFontTx/>
              <a:buChar char="•"/>
            </a:pPr>
            <a:r>
              <a:rPr lang="en-US" dirty="0" err="1"/>
              <a:t>Relatórios</a:t>
            </a:r>
            <a:r>
              <a:rPr lang="en-US" dirty="0"/>
              <a:t> com </a:t>
            </a:r>
            <a:r>
              <a:rPr lang="en-US" dirty="0" err="1"/>
              <a:t>totais</a:t>
            </a:r>
            <a:r>
              <a:rPr lang="en-US" dirty="0"/>
              <a:t> </a:t>
            </a:r>
            <a:r>
              <a:rPr lang="en-US" dirty="0" err="1"/>
              <a:t>resumidos</a:t>
            </a:r>
            <a:r>
              <a:rPr lang="en-US" dirty="0"/>
              <a:t>, </a:t>
            </a:r>
            <a:r>
              <a:rPr lang="en-US" dirty="0" err="1"/>
              <a:t>agrupados</a:t>
            </a:r>
            <a:r>
              <a:rPr lang="en-US" dirty="0"/>
              <a:t>.</a:t>
            </a:r>
          </a:p>
          <a:p>
            <a:pPr lvl="2">
              <a:buFontTx/>
              <a:buChar char="•"/>
            </a:pPr>
            <a:r>
              <a:rPr lang="en-US" dirty="0" err="1"/>
              <a:t>Gráficos</a:t>
            </a:r>
            <a:r>
              <a:rPr lang="en-US" dirty="0"/>
              <a:t> </a:t>
            </a:r>
            <a:r>
              <a:rPr lang="en-US" dirty="0" err="1"/>
              <a:t>mostrando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por </a:t>
            </a:r>
            <a:r>
              <a:rPr lang="en-US" dirty="0" err="1"/>
              <a:t>períodos</a:t>
            </a:r>
            <a:r>
              <a:rPr lang="en-US" dirty="0"/>
              <a:t>.</a:t>
            </a:r>
          </a:p>
          <a:p>
            <a:pPr lvl="2">
              <a:buFontTx/>
              <a:buChar char="•"/>
            </a:pPr>
            <a:r>
              <a:rPr lang="en-US" dirty="0"/>
              <a:t>Dashboards (</a:t>
            </a:r>
            <a:r>
              <a:rPr lang="en-US" dirty="0" err="1"/>
              <a:t>painéis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05800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Sistemas OLAP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576C41A-50DD-2E42-BBEC-81116F1D1152}"/>
              </a:ext>
            </a:extLst>
          </p:cNvPr>
          <p:cNvSpPr txBox="1">
            <a:spLocks/>
          </p:cNvSpPr>
          <p:nvPr/>
        </p:nvSpPr>
        <p:spPr bwMode="auto">
          <a:xfrm>
            <a:off x="250825" y="1168400"/>
            <a:ext cx="86423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10000"/>
              </a:lnSpc>
              <a:buFontTx/>
              <a:buChar char="•"/>
            </a:pPr>
            <a:r>
              <a:rPr lang="en-US" kern="0" dirty="0" err="1"/>
              <a:t>Características</a:t>
            </a:r>
            <a:endParaRPr lang="en-US" kern="0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kern="0" dirty="0" err="1"/>
              <a:t>Método</a:t>
            </a:r>
            <a:r>
              <a:rPr lang="en-US" kern="0" dirty="0"/>
              <a:t> de </a:t>
            </a:r>
            <a:r>
              <a:rPr lang="en-US" kern="0" dirty="0" err="1"/>
              <a:t>armazenamento</a:t>
            </a:r>
            <a:r>
              <a:rPr lang="en-US" kern="0" dirty="0"/>
              <a:t> de dados: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 err="1"/>
              <a:t>Leitura</a:t>
            </a:r>
            <a:r>
              <a:rPr lang="en-US" kern="0" dirty="0"/>
              <a:t> </a:t>
            </a:r>
            <a:r>
              <a:rPr lang="en-US" kern="0" dirty="0" err="1"/>
              <a:t>rápida</a:t>
            </a:r>
            <a:r>
              <a:rPr lang="en-US" kern="0" dirty="0"/>
              <a:t> de dados (fast reads)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kern="0" dirty="0" err="1"/>
              <a:t>Modelagem</a:t>
            </a:r>
            <a:r>
              <a:rPr lang="en-US" kern="0" dirty="0"/>
              <a:t> das </a:t>
            </a:r>
            <a:r>
              <a:rPr lang="en-US" kern="0" dirty="0" err="1"/>
              <a:t>estruturas</a:t>
            </a:r>
            <a:r>
              <a:rPr lang="en-US" kern="0" dirty="0"/>
              <a:t> de dados: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/>
              <a:t>Star Schema (</a:t>
            </a:r>
            <a:r>
              <a:rPr lang="en-US" kern="0" dirty="0" err="1"/>
              <a:t>Abordagem</a:t>
            </a:r>
            <a:r>
              <a:rPr lang="en-US" kern="0" dirty="0"/>
              <a:t> dimensional)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 err="1"/>
              <a:t>Estruturas</a:t>
            </a:r>
            <a:r>
              <a:rPr lang="en-US" kern="0" dirty="0"/>
              <a:t> </a:t>
            </a:r>
            <a:r>
              <a:rPr lang="en-US" kern="0" dirty="0" err="1"/>
              <a:t>desnormalizadas</a:t>
            </a:r>
            <a:endParaRPr lang="en-US" kern="0" dirty="0"/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kern="0" dirty="0" err="1"/>
              <a:t>Exige</a:t>
            </a:r>
            <a:r>
              <a:rPr lang="en-US" kern="0" dirty="0"/>
              <a:t> </a:t>
            </a:r>
            <a:r>
              <a:rPr lang="en-US" kern="0" dirty="0" err="1"/>
              <a:t>pouca</a:t>
            </a:r>
            <a:r>
              <a:rPr lang="en-US" kern="0" dirty="0"/>
              <a:t> </a:t>
            </a:r>
            <a:r>
              <a:rPr lang="en-US" kern="0" dirty="0" err="1"/>
              <a:t>junção</a:t>
            </a:r>
            <a:r>
              <a:rPr lang="en-US" kern="0" dirty="0"/>
              <a:t> de </a:t>
            </a:r>
            <a:r>
              <a:rPr lang="en-US" kern="0" dirty="0" err="1"/>
              <a:t>tabelas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916250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Modelagem Dimensional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7D45727-0A36-004F-9041-9032E08E6ACB}"/>
              </a:ext>
            </a:extLst>
          </p:cNvPr>
          <p:cNvSpPr/>
          <p:nvPr/>
        </p:nvSpPr>
        <p:spPr>
          <a:xfrm>
            <a:off x="1769744" y="1495474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venda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31D656-A4C2-634F-A5BB-BDD8DDE70CAA}"/>
              </a:ext>
            </a:extLst>
          </p:cNvPr>
          <p:cNvSpPr/>
          <p:nvPr/>
        </p:nvSpPr>
        <p:spPr>
          <a:xfrm>
            <a:off x="647564" y="2818582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BR" dirty="0">
                <a:solidFill>
                  <a:schemeClr val="tx1"/>
                </a:solidFill>
              </a:rPr>
              <a:t>enda_item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9A64982-152A-9B4D-AC3A-56F8E0E0F5FD}"/>
              </a:ext>
            </a:extLst>
          </p:cNvPr>
          <p:cNvSpPr/>
          <p:nvPr/>
        </p:nvSpPr>
        <p:spPr>
          <a:xfrm>
            <a:off x="3275856" y="2815107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FF56E38-58B6-934B-9E82-5A27F192DCE8}"/>
              </a:ext>
            </a:extLst>
          </p:cNvPr>
          <p:cNvSpPr/>
          <p:nvPr/>
        </p:nvSpPr>
        <p:spPr>
          <a:xfrm>
            <a:off x="6084168" y="2787774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funcionario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5729E3-012D-1D46-BB78-7AFDE8E0503E}"/>
              </a:ext>
            </a:extLst>
          </p:cNvPr>
          <p:cNvSpPr/>
          <p:nvPr/>
        </p:nvSpPr>
        <p:spPr>
          <a:xfrm>
            <a:off x="6084168" y="1491630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loja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F3CDD9-2314-3A42-9EE9-B8A14A2079EE}"/>
              </a:ext>
            </a:extLst>
          </p:cNvPr>
          <p:cNvSpPr/>
          <p:nvPr/>
        </p:nvSpPr>
        <p:spPr>
          <a:xfrm>
            <a:off x="647564" y="4145534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tx1"/>
                </a:solidFill>
              </a:rPr>
              <a:t>produto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578C2E-A3BF-3141-B47B-32F1868E0F4A}"/>
              </a:ext>
            </a:extLst>
          </p:cNvPr>
          <p:cNvCxnSpPr>
            <a:stCxn id="3" idx="3"/>
            <a:endCxn id="14" idx="1"/>
          </p:cNvCxnSpPr>
          <p:nvPr/>
        </p:nvCxnSpPr>
        <p:spPr>
          <a:xfrm flipV="1">
            <a:off x="3569944" y="1635646"/>
            <a:ext cx="2520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62A674-EA6B-5E4F-8C71-E38424E6FA7A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2669844" y="1783506"/>
            <a:ext cx="1506112" cy="103160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7CE1B-5BF1-D24A-9880-7032C70AAE54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2669844" y="1783506"/>
            <a:ext cx="4314424" cy="100426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B103F9-5E12-2149-B2B4-3E882233DC7F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flipH="1">
            <a:off x="1547664" y="1783506"/>
            <a:ext cx="1122180" cy="103507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9592DD-2B21-714A-8637-4DFB64D935DB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1547664" y="3106614"/>
            <a:ext cx="0" cy="103892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275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Modelagem Dimensional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7D45727-0A36-004F-9041-9032E08E6ACB}"/>
              </a:ext>
            </a:extLst>
          </p:cNvPr>
          <p:cNvSpPr/>
          <p:nvPr/>
        </p:nvSpPr>
        <p:spPr>
          <a:xfrm>
            <a:off x="2771800" y="2283718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BR" dirty="0">
                <a:solidFill>
                  <a:schemeClr val="tx1"/>
                </a:solidFill>
              </a:rPr>
              <a:t>ato_venda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9A64982-152A-9B4D-AC3A-56F8E0E0F5FD}"/>
              </a:ext>
            </a:extLst>
          </p:cNvPr>
          <p:cNvSpPr/>
          <p:nvPr/>
        </p:nvSpPr>
        <p:spPr>
          <a:xfrm>
            <a:off x="467544" y="1332644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BR" dirty="0">
                <a:solidFill>
                  <a:schemeClr val="tx1"/>
                </a:solidFill>
              </a:rPr>
              <a:t>im_cliente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FF56E38-58B6-934B-9E82-5A27F192DCE8}"/>
              </a:ext>
            </a:extLst>
          </p:cNvPr>
          <p:cNvSpPr/>
          <p:nvPr/>
        </p:nvSpPr>
        <p:spPr>
          <a:xfrm>
            <a:off x="5297759" y="4083050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BR" dirty="0">
                <a:solidFill>
                  <a:schemeClr val="tx1"/>
                </a:solidFill>
              </a:rPr>
              <a:t>im_vendedor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5729E3-012D-1D46-BB78-7AFDE8E0503E}"/>
              </a:ext>
            </a:extLst>
          </p:cNvPr>
          <p:cNvSpPr/>
          <p:nvPr/>
        </p:nvSpPr>
        <p:spPr>
          <a:xfrm>
            <a:off x="2771800" y="4083050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BR" dirty="0">
                <a:solidFill>
                  <a:schemeClr val="tx1"/>
                </a:solidFill>
              </a:rPr>
              <a:t>im_local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F3CDD9-2314-3A42-9EE9-B8A14A2079EE}"/>
              </a:ext>
            </a:extLst>
          </p:cNvPr>
          <p:cNvSpPr/>
          <p:nvPr/>
        </p:nvSpPr>
        <p:spPr>
          <a:xfrm>
            <a:off x="467544" y="4083050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BR" dirty="0">
                <a:solidFill>
                  <a:schemeClr val="tx1"/>
                </a:solidFill>
              </a:rPr>
              <a:t>im_produto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578C2E-A3BF-3141-B47B-32F1868E0F4A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>
            <a:off x="3671900" y="2571750"/>
            <a:ext cx="0" cy="15113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62A674-EA6B-5E4F-8C71-E38424E6FA7A}"/>
              </a:ext>
            </a:extLst>
          </p:cNvPr>
          <p:cNvCxnSpPr>
            <a:cxnSpLocks/>
            <a:stCxn id="3" idx="1"/>
            <a:endCxn id="12" idx="2"/>
          </p:cNvCxnSpPr>
          <p:nvPr/>
        </p:nvCxnSpPr>
        <p:spPr>
          <a:xfrm flipH="1" flipV="1">
            <a:off x="1367644" y="1620676"/>
            <a:ext cx="1404156" cy="80705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7CE1B-5BF1-D24A-9880-7032C70AAE54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>
            <a:off x="4572000" y="2427734"/>
            <a:ext cx="1625859" cy="165531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B103F9-5E12-2149-B2B4-3E882233DC7F}"/>
              </a:ext>
            </a:extLst>
          </p:cNvPr>
          <p:cNvCxnSpPr>
            <a:cxnSpLocks/>
            <a:stCxn id="3" idx="1"/>
            <a:endCxn id="15" idx="0"/>
          </p:cNvCxnSpPr>
          <p:nvPr/>
        </p:nvCxnSpPr>
        <p:spPr>
          <a:xfrm flipH="1">
            <a:off x="1367644" y="2427734"/>
            <a:ext cx="1404156" cy="165531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8D300E-1113-F046-BBE7-384EA79C1FE7}"/>
              </a:ext>
            </a:extLst>
          </p:cNvPr>
          <p:cNvSpPr/>
          <p:nvPr/>
        </p:nvSpPr>
        <p:spPr>
          <a:xfrm>
            <a:off x="5297759" y="1344539"/>
            <a:ext cx="1800200" cy="2880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BR" dirty="0">
                <a:solidFill>
                  <a:schemeClr val="tx1"/>
                </a:solidFill>
              </a:rPr>
              <a:t>im_calendario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65F0D0-937C-B84F-9FC9-BD93BD802292}"/>
              </a:ext>
            </a:extLst>
          </p:cNvPr>
          <p:cNvCxnSpPr>
            <a:cxnSpLocks/>
            <a:stCxn id="3" idx="3"/>
            <a:endCxn id="34" idx="2"/>
          </p:cNvCxnSpPr>
          <p:nvPr/>
        </p:nvCxnSpPr>
        <p:spPr>
          <a:xfrm flipV="1">
            <a:off x="4572000" y="1632571"/>
            <a:ext cx="1625859" cy="79516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70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Sistemas OLAP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F717930-08B5-0849-92A8-800094B61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63" y="1168400"/>
            <a:ext cx="5254074" cy="3402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570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2339975" y="1058863"/>
            <a:ext cx="0" cy="338455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179513" y="3076202"/>
            <a:ext cx="1944215" cy="5847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pt-BR" sz="1600" b="1" dirty="0">
                <a:solidFill>
                  <a:srgbClr val="0000FF"/>
                </a:solidFill>
              </a:rPr>
              <a:t>Autor da Palestra:</a:t>
            </a:r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1600" b="1" dirty="0"/>
              <a:t>Sergio Lima</a:t>
            </a: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41E385D-D609-F64A-BC91-8D68D15B3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7" y="1601397"/>
            <a:ext cx="1347218" cy="13472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23AC3E2-2E88-2645-8BEA-337F6948AF8E}"/>
              </a:ext>
            </a:extLst>
          </p:cNvPr>
          <p:cNvGrpSpPr/>
          <p:nvPr/>
        </p:nvGrpSpPr>
        <p:grpSpPr>
          <a:xfrm>
            <a:off x="2491341" y="1392541"/>
            <a:ext cx="6277869" cy="2650007"/>
            <a:chOff x="2491341" y="1392541"/>
            <a:chExt cx="6277869" cy="2650007"/>
          </a:xfrm>
        </p:grpSpPr>
        <p:pic>
          <p:nvPicPr>
            <p:cNvPr id="1028" name="Picture 4" descr="IBM Logo -Logo Brands For Free HD 3D">
              <a:extLst>
                <a:ext uri="{FF2B5EF4-FFF2-40B4-BE49-F238E27FC236}">
                  <a16:creationId xmlns:a16="http://schemas.microsoft.com/office/drawing/2014/main" id="{0408C080-05F7-BF42-93CA-F0FC76AF7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654" y="1417036"/>
              <a:ext cx="2115185" cy="1008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European Women in Tech Conference 2020 | Speakers">
              <a:extLst>
                <a:ext uri="{FF2B5EF4-FFF2-40B4-BE49-F238E27FC236}">
                  <a16:creationId xmlns:a16="http://schemas.microsoft.com/office/drawing/2014/main" id="{B83952C0-45E1-2649-A7A9-EF96654D3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907" y="3401027"/>
              <a:ext cx="2297129" cy="420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LATAM AIRLINES GROUP S.A. E CONTROLADAS DEMONSTRAÇÕES FINANCEIRAS  CONSOLIDADAS 31 DE DEZEMBRO DE 2014 CONTEÚDO Balanço patri">
              <a:extLst>
                <a:ext uri="{FF2B5EF4-FFF2-40B4-BE49-F238E27FC236}">
                  <a16:creationId xmlns:a16="http://schemas.microsoft.com/office/drawing/2014/main" id="{5D86AEF9-E0E8-5041-B271-131E8639D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341" y="2295244"/>
              <a:ext cx="2740298" cy="97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Radar do mercado: GPA – Grupo Pão de Açúcar (B3: PCAR4) anuncia desempenho  de vendas do GPA no 3T19 - Suno Research">
              <a:extLst>
                <a:ext uri="{FF2B5EF4-FFF2-40B4-BE49-F238E27FC236}">
                  <a16:creationId xmlns:a16="http://schemas.microsoft.com/office/drawing/2014/main" id="{8F3649C0-6D95-3D43-A8DD-30329D11E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9003" y="1440101"/>
              <a:ext cx="2207756" cy="83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omo é trabalhar na empresa HEINEKEN | 99jobs.com">
              <a:extLst>
                <a:ext uri="{FF2B5EF4-FFF2-40B4-BE49-F238E27FC236}">
                  <a16:creationId xmlns:a16="http://schemas.microsoft.com/office/drawing/2014/main" id="{BA4F2798-4FBC-294F-A0FA-A3D401AD6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958" y="1888990"/>
              <a:ext cx="1479600" cy="147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ervejaria Heineken está com vagas abertas! Cadastre seu currículo!">
              <a:extLst>
                <a:ext uri="{FF2B5EF4-FFF2-40B4-BE49-F238E27FC236}">
                  <a16:creationId xmlns:a16="http://schemas.microsoft.com/office/drawing/2014/main" id="{3577A776-0B81-0A4B-966A-6A31C30DE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021" y="1392541"/>
              <a:ext cx="2115189" cy="96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p Logo - PNG e Vetor - Download de Logo">
              <a:extLst>
                <a:ext uri="{FF2B5EF4-FFF2-40B4-BE49-F238E27FC236}">
                  <a16:creationId xmlns:a16="http://schemas.microsoft.com/office/drawing/2014/main" id="{F7BEFC78-341E-424F-98B5-A2741A57E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402" y="2948615"/>
              <a:ext cx="1093933" cy="1093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banco-itau-logo - Arena Marcas e Patentes">
              <a:extLst>
                <a:ext uri="{FF2B5EF4-FFF2-40B4-BE49-F238E27FC236}">
                  <a16:creationId xmlns:a16="http://schemas.microsoft.com/office/drawing/2014/main" id="{4E78878B-1925-5347-A06E-7CE5CA1D7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160" y="2948615"/>
              <a:ext cx="1903338" cy="942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0433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Sistemas OLAP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7BA805D-B09A-8A46-BA84-D1AD6E079570}"/>
              </a:ext>
            </a:extLst>
          </p:cNvPr>
          <p:cNvSpPr/>
          <p:nvPr/>
        </p:nvSpPr>
        <p:spPr>
          <a:xfrm>
            <a:off x="7020272" y="1203598"/>
            <a:ext cx="504000" cy="3384376"/>
          </a:xfrm>
          <a:prstGeom prst="rightBrac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A6383-4EC6-1847-9C55-34A16A2055D8}"/>
              </a:ext>
            </a:extLst>
          </p:cNvPr>
          <p:cNvSpPr txBox="1"/>
          <p:nvPr/>
        </p:nvSpPr>
        <p:spPr>
          <a:xfrm>
            <a:off x="7524272" y="2304398"/>
            <a:ext cx="1512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dirty="0">
                <a:solidFill>
                  <a:schemeClr val="accent1"/>
                </a:solidFill>
              </a:rPr>
              <a:t>Fast READS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7F3818-A7C1-C64E-8392-5342ED5960C2}"/>
              </a:ext>
            </a:extLst>
          </p:cNvPr>
          <p:cNvGrpSpPr/>
          <p:nvPr/>
        </p:nvGrpSpPr>
        <p:grpSpPr>
          <a:xfrm>
            <a:off x="467544" y="1332644"/>
            <a:ext cx="6630415" cy="3038438"/>
            <a:chOff x="467544" y="1332644"/>
            <a:chExt cx="6630415" cy="303843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D6127DA-C9A5-8946-B08D-5EF128D31BF1}"/>
                </a:ext>
              </a:extLst>
            </p:cNvPr>
            <p:cNvSpPr/>
            <p:nvPr/>
          </p:nvSpPr>
          <p:spPr>
            <a:xfrm>
              <a:off x="2771800" y="2283718"/>
              <a:ext cx="18002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  <a:r>
                <a:rPr lang="en-BR" dirty="0">
                  <a:solidFill>
                    <a:schemeClr val="tx1"/>
                  </a:solidFill>
                </a:rPr>
                <a:t>ato_venda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F30A8DD-030F-CC4E-A5A4-DFE7C7DC353A}"/>
                </a:ext>
              </a:extLst>
            </p:cNvPr>
            <p:cNvSpPr/>
            <p:nvPr/>
          </p:nvSpPr>
          <p:spPr>
            <a:xfrm>
              <a:off x="467544" y="1332644"/>
              <a:ext cx="18002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r>
                <a:rPr lang="en-BR" dirty="0">
                  <a:solidFill>
                    <a:schemeClr val="tx1"/>
                  </a:solidFill>
                </a:rPr>
                <a:t>im_cliente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BE485E9-01B5-9B4E-A455-6615838EB228}"/>
                </a:ext>
              </a:extLst>
            </p:cNvPr>
            <p:cNvSpPr/>
            <p:nvPr/>
          </p:nvSpPr>
          <p:spPr>
            <a:xfrm>
              <a:off x="5297759" y="4083050"/>
              <a:ext cx="18002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r>
                <a:rPr lang="en-BR" dirty="0">
                  <a:solidFill>
                    <a:schemeClr val="tx1"/>
                  </a:solidFill>
                </a:rPr>
                <a:t>im_vendedor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88948BC-D5CC-5C4B-9E0E-DE060DB926AA}"/>
                </a:ext>
              </a:extLst>
            </p:cNvPr>
            <p:cNvSpPr/>
            <p:nvPr/>
          </p:nvSpPr>
          <p:spPr>
            <a:xfrm>
              <a:off x="2771800" y="4083050"/>
              <a:ext cx="18002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r>
                <a:rPr lang="en-BR" dirty="0">
                  <a:solidFill>
                    <a:schemeClr val="tx1"/>
                  </a:solidFill>
                </a:rPr>
                <a:t>im_local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28CC103-E3AC-304D-A96B-BC59B07C5AF3}"/>
                </a:ext>
              </a:extLst>
            </p:cNvPr>
            <p:cNvSpPr/>
            <p:nvPr/>
          </p:nvSpPr>
          <p:spPr>
            <a:xfrm>
              <a:off x="467544" y="4083050"/>
              <a:ext cx="18002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r>
                <a:rPr lang="en-BR" dirty="0">
                  <a:solidFill>
                    <a:schemeClr val="tx1"/>
                  </a:solidFill>
                </a:rPr>
                <a:t>im_produto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674DE31-43F7-F04E-BB07-EAE673ADE8F8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>
              <a:off x="3671900" y="2571750"/>
              <a:ext cx="0" cy="151130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F0D26E8-4240-8A47-B4BA-64D2FFB09FDA}"/>
                </a:ext>
              </a:extLst>
            </p:cNvPr>
            <p:cNvCxnSpPr>
              <a:cxnSpLocks/>
              <a:stCxn id="17" idx="1"/>
              <a:endCxn id="19" idx="2"/>
            </p:cNvCxnSpPr>
            <p:nvPr/>
          </p:nvCxnSpPr>
          <p:spPr>
            <a:xfrm flipH="1" flipV="1">
              <a:off x="1367644" y="1620676"/>
              <a:ext cx="1404156" cy="80705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D95EDA-055F-9949-90BB-F05803E02B82}"/>
                </a:ext>
              </a:extLst>
            </p:cNvPr>
            <p:cNvCxnSpPr>
              <a:cxnSpLocks/>
              <a:stCxn id="17" idx="3"/>
              <a:endCxn id="20" idx="0"/>
            </p:cNvCxnSpPr>
            <p:nvPr/>
          </p:nvCxnSpPr>
          <p:spPr>
            <a:xfrm>
              <a:off x="4572000" y="2427734"/>
              <a:ext cx="1625859" cy="165531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2635E61-65B0-B840-88D9-9DC0789B33E4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1367644" y="2427734"/>
              <a:ext cx="1404156" cy="165531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5F1AE23-0EAB-0549-9FCD-43A5AE766D1C}"/>
                </a:ext>
              </a:extLst>
            </p:cNvPr>
            <p:cNvSpPr/>
            <p:nvPr/>
          </p:nvSpPr>
          <p:spPr>
            <a:xfrm>
              <a:off x="5297759" y="1344539"/>
              <a:ext cx="18002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r>
                <a:rPr lang="en-BR" dirty="0">
                  <a:solidFill>
                    <a:schemeClr val="tx1"/>
                  </a:solidFill>
                </a:rPr>
                <a:t>im_calendario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8D898DC-FC3C-6F47-ABAF-D4E89EE0A5DC}"/>
                </a:ext>
              </a:extLst>
            </p:cNvPr>
            <p:cNvCxnSpPr>
              <a:cxnSpLocks/>
              <a:stCxn id="17" idx="3"/>
              <a:endCxn id="30" idx="2"/>
            </p:cNvCxnSpPr>
            <p:nvPr/>
          </p:nvCxnSpPr>
          <p:spPr>
            <a:xfrm flipV="1">
              <a:off x="4572000" y="1632571"/>
              <a:ext cx="1625859" cy="79516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8045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Sistemas OLAP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92B8F7-A006-EA47-BACD-E56A3C902415}"/>
              </a:ext>
            </a:extLst>
          </p:cNvPr>
          <p:cNvCxnSpPr>
            <a:cxnSpLocks/>
          </p:cNvCxnSpPr>
          <p:nvPr/>
        </p:nvCxnSpPr>
        <p:spPr>
          <a:xfrm>
            <a:off x="4139952" y="1059582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F08C8-273B-414A-B29A-B29F37602E00}"/>
              </a:ext>
            </a:extLst>
          </p:cNvPr>
          <p:cNvCxnSpPr>
            <a:cxnSpLocks/>
          </p:cNvCxnSpPr>
          <p:nvPr/>
        </p:nvCxnSpPr>
        <p:spPr>
          <a:xfrm>
            <a:off x="2483768" y="1060450"/>
            <a:ext cx="0" cy="381555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A92F8F-29E8-384A-87C4-6DC1248E4F1A}"/>
              </a:ext>
            </a:extLst>
          </p:cNvPr>
          <p:cNvCxnSpPr>
            <a:cxnSpLocks/>
          </p:cNvCxnSpPr>
          <p:nvPr/>
        </p:nvCxnSpPr>
        <p:spPr>
          <a:xfrm>
            <a:off x="7164288" y="1059582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CF5AB4-5FF2-724B-B074-805924E612C6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5469503" y="2244172"/>
            <a:ext cx="1146" cy="18356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7974E571-D9E0-534E-98CC-B6FC1B3D1CCD}"/>
              </a:ext>
            </a:extLst>
          </p:cNvPr>
          <p:cNvGrpSpPr/>
          <p:nvPr/>
        </p:nvGrpSpPr>
        <p:grpSpPr>
          <a:xfrm>
            <a:off x="4882137" y="1843620"/>
            <a:ext cx="1228687" cy="872146"/>
            <a:chOff x="4882137" y="1873147"/>
            <a:chExt cx="1228687" cy="872146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4FA74E4-33E1-BC4B-9CA9-68D23D685E0C}"/>
                </a:ext>
              </a:extLst>
            </p:cNvPr>
            <p:cNvSpPr/>
            <p:nvPr/>
          </p:nvSpPr>
          <p:spPr>
            <a:xfrm>
              <a:off x="5365476" y="1985667"/>
              <a:ext cx="210345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87AA063-27A6-1A41-97D0-DEC56172A2CE}"/>
                </a:ext>
              </a:extLst>
            </p:cNvPr>
            <p:cNvSpPr/>
            <p:nvPr/>
          </p:nvSpPr>
          <p:spPr>
            <a:xfrm>
              <a:off x="4882137" y="1875481"/>
              <a:ext cx="210345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073C6A96-E769-4F47-A820-F722A3C760FF}"/>
                </a:ext>
              </a:extLst>
            </p:cNvPr>
            <p:cNvSpPr/>
            <p:nvPr/>
          </p:nvSpPr>
          <p:spPr>
            <a:xfrm>
              <a:off x="5896778" y="2313245"/>
              <a:ext cx="210345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028DEB-67AA-CF4B-AEA0-B52B12BD6000}"/>
                </a:ext>
              </a:extLst>
            </p:cNvPr>
            <p:cNvSpPr/>
            <p:nvPr/>
          </p:nvSpPr>
          <p:spPr>
            <a:xfrm>
              <a:off x="5368196" y="2457261"/>
              <a:ext cx="210345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2E0F746-459F-294B-B386-BB449BACB738}"/>
                </a:ext>
              </a:extLst>
            </p:cNvPr>
            <p:cNvSpPr/>
            <p:nvPr/>
          </p:nvSpPr>
          <p:spPr>
            <a:xfrm>
              <a:off x="4894798" y="2332233"/>
              <a:ext cx="210345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455846-9483-8243-9117-D22EC16E2DB4}"/>
                </a:ext>
              </a:extLst>
            </p:cNvPr>
            <p:cNvCxnSpPr>
              <a:cxnSpLocks/>
              <a:stCxn id="51" idx="1"/>
              <a:endCxn id="52" idx="3"/>
            </p:cNvCxnSpPr>
            <p:nvPr/>
          </p:nvCxnSpPr>
          <p:spPr>
            <a:xfrm flipH="1" flipV="1">
              <a:off x="5092482" y="2019497"/>
              <a:ext cx="272994" cy="11018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5C3578-6269-104E-9FB5-8E59FB3BCA5A}"/>
                </a:ext>
              </a:extLst>
            </p:cNvPr>
            <p:cNvCxnSpPr>
              <a:cxnSpLocks/>
              <a:stCxn id="51" idx="3"/>
              <a:endCxn id="53" idx="1"/>
            </p:cNvCxnSpPr>
            <p:nvPr/>
          </p:nvCxnSpPr>
          <p:spPr>
            <a:xfrm>
              <a:off x="5575821" y="2129683"/>
              <a:ext cx="320957" cy="32757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DD5416-0CFA-5A4C-8C67-E08CEC885FEF}"/>
                </a:ext>
              </a:extLst>
            </p:cNvPr>
            <p:cNvCxnSpPr>
              <a:cxnSpLocks/>
              <a:stCxn id="51" idx="1"/>
              <a:endCxn id="55" idx="3"/>
            </p:cNvCxnSpPr>
            <p:nvPr/>
          </p:nvCxnSpPr>
          <p:spPr>
            <a:xfrm flipH="1">
              <a:off x="5105143" y="2129683"/>
              <a:ext cx="260333" cy="34656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F9DB503-9C11-E241-AA40-3DE46EC3A1AB}"/>
                </a:ext>
              </a:extLst>
            </p:cNvPr>
            <p:cNvSpPr/>
            <p:nvPr/>
          </p:nvSpPr>
          <p:spPr>
            <a:xfrm>
              <a:off x="5900479" y="1873147"/>
              <a:ext cx="210345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A08B12F-9CB2-604D-A627-732A8C81655D}"/>
                </a:ext>
              </a:extLst>
            </p:cNvPr>
            <p:cNvCxnSpPr>
              <a:cxnSpLocks/>
              <a:stCxn id="51" idx="3"/>
              <a:endCxn id="60" idx="1"/>
            </p:cNvCxnSpPr>
            <p:nvPr/>
          </p:nvCxnSpPr>
          <p:spPr>
            <a:xfrm flipV="1">
              <a:off x="5575821" y="2017163"/>
              <a:ext cx="324658" cy="11252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25DC5CAE-BC81-BC4B-9219-8CEBB40882CC}"/>
              </a:ext>
            </a:extLst>
          </p:cNvPr>
          <p:cNvSpPr/>
          <p:nvPr/>
        </p:nvSpPr>
        <p:spPr>
          <a:xfrm>
            <a:off x="4382333" y="1150443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CBFBC0-CE9B-EC4C-91F1-AE973C9F08FB}"/>
              </a:ext>
            </a:extLst>
          </p:cNvPr>
          <p:cNvSpPr txBox="1"/>
          <p:nvPr/>
        </p:nvSpPr>
        <p:spPr>
          <a:xfrm>
            <a:off x="4666043" y="1228593"/>
            <a:ext cx="155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DW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5C3E7CE-962B-7E4C-BB5E-60B838349B85}"/>
              </a:ext>
            </a:extLst>
          </p:cNvPr>
          <p:cNvSpPr txBox="1"/>
          <p:nvPr/>
        </p:nvSpPr>
        <p:spPr>
          <a:xfrm>
            <a:off x="2532953" y="4146044"/>
            <a:ext cx="15349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ETL</a:t>
            </a:r>
          </a:p>
          <a:p>
            <a:pPr algn="ctr"/>
            <a:r>
              <a:rPr lang="pt-BR" sz="900" dirty="0"/>
              <a:t>(</a:t>
            </a:r>
            <a:r>
              <a:rPr lang="pt-BR" sz="900" dirty="0" err="1"/>
              <a:t>Extract</a:t>
            </a:r>
            <a:r>
              <a:rPr lang="pt-BR" sz="900" dirty="0"/>
              <a:t>, </a:t>
            </a:r>
            <a:r>
              <a:rPr lang="pt-BR" sz="900" dirty="0" err="1"/>
              <a:t>Transform</a:t>
            </a:r>
            <a:r>
              <a:rPr lang="pt-BR" sz="900" dirty="0"/>
              <a:t>, </a:t>
            </a:r>
            <a:r>
              <a:rPr lang="pt-BR" sz="900" dirty="0" err="1"/>
              <a:t>Load</a:t>
            </a:r>
            <a:r>
              <a:rPr lang="pt-BR" sz="900" dirty="0"/>
              <a:t>)</a:t>
            </a:r>
            <a:endParaRPr lang="en-BR" sz="900" dirty="0"/>
          </a:p>
        </p:txBody>
      </p:sp>
      <p:pic>
        <p:nvPicPr>
          <p:cNvPr id="1044" name="Picture 20" descr="Testing the Extract, Transform, and Load Process in Data Warehouses |  StickyMinds">
            <a:extLst>
              <a:ext uri="{FF2B5EF4-FFF2-40B4-BE49-F238E27FC236}">
                <a16:creationId xmlns:a16="http://schemas.microsoft.com/office/drawing/2014/main" id="{EE20E1A0-DDF2-7D4D-B040-CD23153FC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45" y="1837131"/>
            <a:ext cx="503180" cy="50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4F06B4C-0DC8-DF42-B412-6CF48FE4921A}"/>
              </a:ext>
            </a:extLst>
          </p:cNvPr>
          <p:cNvSpPr txBox="1"/>
          <p:nvPr/>
        </p:nvSpPr>
        <p:spPr>
          <a:xfrm>
            <a:off x="4211961" y="4162250"/>
            <a:ext cx="2880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Modelo dimensional </a:t>
            </a:r>
            <a:r>
              <a:rPr lang="en-US" sz="900" kern="0" dirty="0"/>
              <a:t>(Star Schema)</a:t>
            </a:r>
          </a:p>
        </p:txBody>
      </p:sp>
      <p:pic>
        <p:nvPicPr>
          <p:cNvPr id="1046" name="Picture 22" descr="Dashboard Car Symbol, PNG, 1299x1299px, Dashboard, Aqua, Brand, Business  Intelligence, Car Download Free">
            <a:extLst>
              <a:ext uri="{FF2B5EF4-FFF2-40B4-BE49-F238E27FC236}">
                <a16:creationId xmlns:a16="http://schemas.microsoft.com/office/drawing/2014/main" id="{535EDB8F-4F25-1841-93A6-D34362E6C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53" y="1353628"/>
            <a:ext cx="602512" cy="6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shboard Analytics Data analysis Information Business intelligence, data  analytics icons PNG | PNGWave">
            <a:extLst>
              <a:ext uri="{FF2B5EF4-FFF2-40B4-BE49-F238E27FC236}">
                <a16:creationId xmlns:a16="http://schemas.microsoft.com/office/drawing/2014/main" id="{0577606D-1F60-F94F-A38B-FAD778221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31" y="2451171"/>
            <a:ext cx="837530" cy="7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eport Apple Icon Image Format - Ico - Free Transparent PNG">
            <a:extLst>
              <a:ext uri="{FF2B5EF4-FFF2-40B4-BE49-F238E27FC236}">
                <a16:creationId xmlns:a16="http://schemas.microsoft.com/office/drawing/2014/main" id="{356FAAEA-C2EB-3E47-B28E-7D1381FD7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53" y="3652274"/>
            <a:ext cx="729086" cy="6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026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OLTP </a:t>
            </a:r>
            <a:r>
              <a:rPr lang="pt-BR" dirty="0" err="1">
                <a:latin typeface="Arial" charset="0"/>
              </a:rPr>
              <a:t>vs</a:t>
            </a:r>
            <a:r>
              <a:rPr lang="pt-BR" dirty="0">
                <a:latin typeface="Arial" charset="0"/>
              </a:rPr>
              <a:t> OLAP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576C41A-50DD-2E42-BBEC-81116F1D1152}"/>
              </a:ext>
            </a:extLst>
          </p:cNvPr>
          <p:cNvSpPr txBox="1">
            <a:spLocks/>
          </p:cNvSpPr>
          <p:nvPr/>
        </p:nvSpPr>
        <p:spPr bwMode="auto">
          <a:xfrm>
            <a:off x="250825" y="1168400"/>
            <a:ext cx="86423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10000"/>
              </a:lnSpc>
              <a:buFontTx/>
              <a:buChar char="•"/>
            </a:pPr>
            <a:r>
              <a:rPr lang="en-US" b="1" kern="0" dirty="0" err="1"/>
              <a:t>Sistemas</a:t>
            </a:r>
            <a:r>
              <a:rPr lang="en-US" b="1" kern="0" dirty="0"/>
              <a:t> OLTP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kern="0" dirty="0"/>
              <a:t>3a. Forma Normal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Fast</a:t>
            </a:r>
            <a:r>
              <a:rPr lang="en-US" kern="0" dirty="0"/>
              <a:t>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WRITES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b="1" kern="0" dirty="0" err="1"/>
              <a:t>Sistemas</a:t>
            </a:r>
            <a:r>
              <a:rPr lang="en-US" b="1" kern="0" dirty="0"/>
              <a:t> OLAP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kern="0" dirty="0" err="1"/>
              <a:t>Modelo</a:t>
            </a:r>
            <a:r>
              <a:rPr lang="en-US" kern="0" dirty="0"/>
              <a:t> Dimensional (Star Schema)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kern="0" dirty="0">
                <a:solidFill>
                  <a:schemeClr val="accent1"/>
                </a:solidFill>
              </a:rPr>
              <a:t>Fast READS</a:t>
            </a:r>
          </a:p>
          <a:p>
            <a:pPr>
              <a:lnSpc>
                <a:spcPct val="110000"/>
              </a:lnSpc>
              <a:buFontTx/>
              <a:buChar char="•"/>
            </a:pPr>
            <a:endParaRPr lang="en-US" kern="0" dirty="0"/>
          </a:p>
          <a:p>
            <a:pPr>
              <a:lnSpc>
                <a:spcPct val="110000"/>
              </a:lnSpc>
              <a:buFontTx/>
              <a:buChar char="•"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87323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"/>
          <p:cNvSpPr>
            <a:spLocks noGrp="1"/>
          </p:cNvSpPr>
          <p:nvPr>
            <p:ph type="body" idx="1"/>
          </p:nvPr>
        </p:nvSpPr>
        <p:spPr>
          <a:xfrm>
            <a:off x="250825" y="0"/>
            <a:ext cx="8642350" cy="5143500"/>
          </a:xfrm>
        </p:spPr>
        <p:txBody>
          <a:bodyPr anchor="ctr"/>
          <a:lstStyle/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Como funciona?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Vault</a:t>
            </a:r>
            <a:endParaRPr lang="pt-B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778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Vault</a:t>
            </a:r>
            <a:endParaRPr lang="pt-B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F08C8-273B-414A-B29A-B29F37602E00}"/>
              </a:ext>
            </a:extLst>
          </p:cNvPr>
          <p:cNvCxnSpPr>
            <a:cxnSpLocks/>
          </p:cNvCxnSpPr>
          <p:nvPr/>
        </p:nvCxnSpPr>
        <p:spPr>
          <a:xfrm>
            <a:off x="2483768" y="1060450"/>
            <a:ext cx="0" cy="381555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863118-A46A-404F-8517-1DA33521EE35}"/>
              </a:ext>
            </a:extLst>
          </p:cNvPr>
          <p:cNvGrpSpPr/>
          <p:nvPr/>
        </p:nvGrpSpPr>
        <p:grpSpPr>
          <a:xfrm>
            <a:off x="2524436" y="2899552"/>
            <a:ext cx="759615" cy="1836521"/>
            <a:chOff x="2524436" y="2899552"/>
            <a:chExt cx="759615" cy="183652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C3E7CE-962B-7E4C-BB5E-60B838349B85}"/>
                </a:ext>
              </a:extLst>
            </p:cNvPr>
            <p:cNvSpPr txBox="1"/>
            <p:nvPr/>
          </p:nvSpPr>
          <p:spPr>
            <a:xfrm>
              <a:off x="2524436" y="4074353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1044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EE20E1A0-DDF2-7D4D-B040-CD23153FC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450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4531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Vault</a:t>
            </a:r>
            <a:endParaRPr lang="pt-B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F08C8-273B-414A-B29A-B29F37602E00}"/>
              </a:ext>
            </a:extLst>
          </p:cNvPr>
          <p:cNvCxnSpPr>
            <a:cxnSpLocks/>
          </p:cNvCxnSpPr>
          <p:nvPr/>
        </p:nvCxnSpPr>
        <p:spPr>
          <a:xfrm>
            <a:off x="2483768" y="1060450"/>
            <a:ext cx="0" cy="381555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863118-A46A-404F-8517-1DA33521EE35}"/>
              </a:ext>
            </a:extLst>
          </p:cNvPr>
          <p:cNvGrpSpPr/>
          <p:nvPr/>
        </p:nvGrpSpPr>
        <p:grpSpPr>
          <a:xfrm>
            <a:off x="2524436" y="2899552"/>
            <a:ext cx="759615" cy="1836521"/>
            <a:chOff x="2524436" y="2899552"/>
            <a:chExt cx="759615" cy="183652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C3E7CE-962B-7E4C-BB5E-60B838349B85}"/>
                </a:ext>
              </a:extLst>
            </p:cNvPr>
            <p:cNvSpPr txBox="1"/>
            <p:nvPr/>
          </p:nvSpPr>
          <p:spPr>
            <a:xfrm>
              <a:off x="2524436" y="4074353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1044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EE20E1A0-DDF2-7D4D-B040-CD23153FC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450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3CA656-253F-D049-A9D3-3741A72418A9}"/>
              </a:ext>
            </a:extLst>
          </p:cNvPr>
          <p:cNvSpPr txBox="1"/>
          <p:nvPr/>
        </p:nvSpPr>
        <p:spPr>
          <a:xfrm>
            <a:off x="4719582" y="1125175"/>
            <a:ext cx="4147289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R" dirty="0"/>
              <a:t>Precisamos de duas camadas de ETL.</a:t>
            </a:r>
          </a:p>
          <a:p>
            <a:r>
              <a:rPr lang="en-BR" dirty="0"/>
              <a:t>1 = entrada de dados para o DV</a:t>
            </a:r>
          </a:p>
          <a:p>
            <a:r>
              <a:rPr lang="en-BR" dirty="0"/>
              <a:t>2 = saida de dados do DV</a:t>
            </a:r>
          </a:p>
          <a:p>
            <a:r>
              <a:rPr lang="en-BR" dirty="0"/>
              <a:t>O 1o. ETL pode ser automatizado.</a:t>
            </a:r>
          </a:p>
        </p:txBody>
      </p:sp>
    </p:spTree>
    <p:extLst>
      <p:ext uri="{BB962C8B-B14F-4D97-AF65-F5344CB8AC3E}">
        <p14:creationId xmlns:p14="http://schemas.microsoft.com/office/powerpoint/2010/main" val="2408348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Vault</a:t>
            </a:r>
            <a:endParaRPr lang="pt-B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92B8F7-A006-EA47-BACD-E56A3C902415}"/>
              </a:ext>
            </a:extLst>
          </p:cNvPr>
          <p:cNvCxnSpPr>
            <a:cxnSpLocks/>
          </p:cNvCxnSpPr>
          <p:nvPr/>
        </p:nvCxnSpPr>
        <p:spPr>
          <a:xfrm>
            <a:off x="3303095" y="1068042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F08C8-273B-414A-B29A-B29F37602E00}"/>
              </a:ext>
            </a:extLst>
          </p:cNvPr>
          <p:cNvCxnSpPr>
            <a:cxnSpLocks/>
          </p:cNvCxnSpPr>
          <p:nvPr/>
        </p:nvCxnSpPr>
        <p:spPr>
          <a:xfrm>
            <a:off x="2483768" y="1060450"/>
            <a:ext cx="0" cy="381555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CBFBC0-CE9B-EC4C-91F1-AE973C9F08FB}"/>
              </a:ext>
            </a:extLst>
          </p:cNvPr>
          <p:cNvSpPr txBox="1"/>
          <p:nvPr/>
        </p:nvSpPr>
        <p:spPr>
          <a:xfrm>
            <a:off x="3598348" y="1236762"/>
            <a:ext cx="155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EDW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863118-A46A-404F-8517-1DA33521EE35}"/>
              </a:ext>
            </a:extLst>
          </p:cNvPr>
          <p:cNvGrpSpPr/>
          <p:nvPr/>
        </p:nvGrpSpPr>
        <p:grpSpPr>
          <a:xfrm>
            <a:off x="2524436" y="2899552"/>
            <a:ext cx="759615" cy="1836521"/>
            <a:chOff x="2524436" y="2899552"/>
            <a:chExt cx="759615" cy="183652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C3E7CE-962B-7E4C-BB5E-60B838349B85}"/>
                </a:ext>
              </a:extLst>
            </p:cNvPr>
            <p:cNvSpPr txBox="1"/>
            <p:nvPr/>
          </p:nvSpPr>
          <p:spPr>
            <a:xfrm>
              <a:off x="2524436" y="4074353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1044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EE20E1A0-DDF2-7D4D-B040-CD23153FC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450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57544-2AFF-CD4B-9985-BC73647301DF}"/>
              </a:ext>
            </a:extLst>
          </p:cNvPr>
          <p:cNvGrpSpPr/>
          <p:nvPr/>
        </p:nvGrpSpPr>
        <p:grpSpPr>
          <a:xfrm>
            <a:off x="3438222" y="1144000"/>
            <a:ext cx="1878973" cy="3261213"/>
            <a:chOff x="3438222" y="1144000"/>
            <a:chExt cx="1878973" cy="3261213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25DC5CAE-BC81-BC4B-9219-8CEBB40882CC}"/>
                </a:ext>
              </a:extLst>
            </p:cNvPr>
            <p:cNvSpPr/>
            <p:nvPr/>
          </p:nvSpPr>
          <p:spPr>
            <a:xfrm>
              <a:off x="3438222" y="1144000"/>
              <a:ext cx="1878973" cy="185979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F06B4C-0DC8-DF42-B412-6CF48FE4921A}"/>
                </a:ext>
              </a:extLst>
            </p:cNvPr>
            <p:cNvSpPr txBox="1"/>
            <p:nvPr/>
          </p:nvSpPr>
          <p:spPr>
            <a:xfrm>
              <a:off x="3438222" y="4158992"/>
              <a:ext cx="1878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Data </a:t>
              </a:r>
              <a:r>
                <a:rPr lang="pt-BR" sz="1000" dirty="0" err="1"/>
                <a:t>Vault</a:t>
              </a:r>
              <a:endParaRPr lang="en-US" sz="90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4985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Vault</a:t>
            </a:r>
            <a:endParaRPr lang="pt-B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92B8F7-A006-EA47-BACD-E56A3C902415}"/>
              </a:ext>
            </a:extLst>
          </p:cNvPr>
          <p:cNvCxnSpPr>
            <a:cxnSpLocks/>
          </p:cNvCxnSpPr>
          <p:nvPr/>
        </p:nvCxnSpPr>
        <p:spPr>
          <a:xfrm>
            <a:off x="3303095" y="1068042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F08C8-273B-414A-B29A-B29F37602E00}"/>
              </a:ext>
            </a:extLst>
          </p:cNvPr>
          <p:cNvCxnSpPr>
            <a:cxnSpLocks/>
          </p:cNvCxnSpPr>
          <p:nvPr/>
        </p:nvCxnSpPr>
        <p:spPr>
          <a:xfrm>
            <a:off x="2483768" y="1060450"/>
            <a:ext cx="0" cy="381555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CBFBC0-CE9B-EC4C-91F1-AE973C9F08FB}"/>
              </a:ext>
            </a:extLst>
          </p:cNvPr>
          <p:cNvSpPr txBox="1"/>
          <p:nvPr/>
        </p:nvSpPr>
        <p:spPr>
          <a:xfrm>
            <a:off x="3598348" y="1236762"/>
            <a:ext cx="155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EDW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863118-A46A-404F-8517-1DA33521EE35}"/>
              </a:ext>
            </a:extLst>
          </p:cNvPr>
          <p:cNvGrpSpPr/>
          <p:nvPr/>
        </p:nvGrpSpPr>
        <p:grpSpPr>
          <a:xfrm>
            <a:off x="2524436" y="2899552"/>
            <a:ext cx="759615" cy="1836521"/>
            <a:chOff x="2524436" y="2899552"/>
            <a:chExt cx="759615" cy="183652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C3E7CE-962B-7E4C-BB5E-60B838349B85}"/>
                </a:ext>
              </a:extLst>
            </p:cNvPr>
            <p:cNvSpPr txBox="1"/>
            <p:nvPr/>
          </p:nvSpPr>
          <p:spPr>
            <a:xfrm>
              <a:off x="2524436" y="4074353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1044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EE20E1A0-DDF2-7D4D-B040-CD23153FC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450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57544-2AFF-CD4B-9985-BC73647301DF}"/>
              </a:ext>
            </a:extLst>
          </p:cNvPr>
          <p:cNvGrpSpPr/>
          <p:nvPr/>
        </p:nvGrpSpPr>
        <p:grpSpPr>
          <a:xfrm>
            <a:off x="3438222" y="1144000"/>
            <a:ext cx="1878973" cy="3261213"/>
            <a:chOff x="3438222" y="1144000"/>
            <a:chExt cx="1878973" cy="3261213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25DC5CAE-BC81-BC4B-9219-8CEBB40882CC}"/>
                </a:ext>
              </a:extLst>
            </p:cNvPr>
            <p:cNvSpPr/>
            <p:nvPr/>
          </p:nvSpPr>
          <p:spPr>
            <a:xfrm>
              <a:off x="3438222" y="1144000"/>
              <a:ext cx="1878973" cy="185979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F06B4C-0DC8-DF42-B412-6CF48FE4921A}"/>
                </a:ext>
              </a:extLst>
            </p:cNvPr>
            <p:cNvSpPr txBox="1"/>
            <p:nvPr/>
          </p:nvSpPr>
          <p:spPr>
            <a:xfrm>
              <a:off x="3438222" y="4158992"/>
              <a:ext cx="1878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Data </a:t>
              </a:r>
              <a:r>
                <a:rPr lang="pt-BR" sz="1000" dirty="0" err="1"/>
                <a:t>Vault</a:t>
              </a:r>
              <a:endParaRPr lang="en-US" sz="900" kern="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B7654C7-EC4C-3C48-B8E1-825FC0EC7CDA}"/>
              </a:ext>
            </a:extLst>
          </p:cNvPr>
          <p:cNvSpPr txBox="1"/>
          <p:nvPr/>
        </p:nvSpPr>
        <p:spPr>
          <a:xfrm>
            <a:off x="5590827" y="1136205"/>
            <a:ext cx="3408408" cy="23391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BR" dirty="0"/>
              <a:t>Ideia fundamental: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1600" dirty="0"/>
              <a:t>Disponibilizar um repositório central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1600" dirty="0"/>
              <a:t>Facilmente incluir ou remover fontes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1600" dirty="0"/>
              <a:t>Cada projeto de BI ou Data Marts, explora os dados que precisa do EDW (Enterprise Data Warehouse).</a:t>
            </a:r>
          </a:p>
        </p:txBody>
      </p:sp>
    </p:spTree>
    <p:extLst>
      <p:ext uri="{BB962C8B-B14F-4D97-AF65-F5344CB8AC3E}">
        <p14:creationId xmlns:p14="http://schemas.microsoft.com/office/powerpoint/2010/main" val="552640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Vault</a:t>
            </a:r>
            <a:endParaRPr lang="pt-B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92B8F7-A006-EA47-BACD-E56A3C902415}"/>
              </a:ext>
            </a:extLst>
          </p:cNvPr>
          <p:cNvCxnSpPr>
            <a:cxnSpLocks/>
          </p:cNvCxnSpPr>
          <p:nvPr/>
        </p:nvCxnSpPr>
        <p:spPr>
          <a:xfrm>
            <a:off x="3303095" y="1068042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F08C8-273B-414A-B29A-B29F37602E00}"/>
              </a:ext>
            </a:extLst>
          </p:cNvPr>
          <p:cNvCxnSpPr>
            <a:cxnSpLocks/>
          </p:cNvCxnSpPr>
          <p:nvPr/>
        </p:nvCxnSpPr>
        <p:spPr>
          <a:xfrm>
            <a:off x="2483768" y="1060450"/>
            <a:ext cx="0" cy="381555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353124-BF4C-0B46-8BF4-0291DEE5CAB4}"/>
              </a:ext>
            </a:extLst>
          </p:cNvPr>
          <p:cNvGrpSpPr/>
          <p:nvPr/>
        </p:nvGrpSpPr>
        <p:grpSpPr>
          <a:xfrm>
            <a:off x="3635021" y="1779662"/>
            <a:ext cx="1446369" cy="764855"/>
            <a:chOff x="3635021" y="1779662"/>
            <a:chExt cx="1446369" cy="76485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1CF5AB4-5FF2-724B-B074-805924E612C6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>
              <a:off x="4394717" y="2072923"/>
              <a:ext cx="1146" cy="18356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5C3578-6269-104E-9FB5-8E59FB3BCA5A}"/>
                </a:ext>
              </a:extLst>
            </p:cNvPr>
            <p:cNvCxnSpPr>
              <a:cxnSpLocks/>
              <a:stCxn id="60" idx="2"/>
              <a:endCxn id="53" idx="0"/>
            </p:cNvCxnSpPr>
            <p:nvPr/>
          </p:nvCxnSpPr>
          <p:spPr>
            <a:xfrm>
              <a:off x="4972955" y="2067694"/>
              <a:ext cx="3263" cy="18068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4FA74E4-33E1-BC4B-9CA9-68D23D685E0C}"/>
                </a:ext>
              </a:extLst>
            </p:cNvPr>
            <p:cNvSpPr/>
            <p:nvPr/>
          </p:nvSpPr>
          <p:spPr>
            <a:xfrm>
              <a:off x="4290690" y="1784891"/>
              <a:ext cx="210345" cy="28803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rgbClr val="C00000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87AA063-27A6-1A41-97D0-DEC56172A2CE}"/>
                </a:ext>
              </a:extLst>
            </p:cNvPr>
            <p:cNvSpPr/>
            <p:nvPr/>
          </p:nvSpPr>
          <p:spPr>
            <a:xfrm>
              <a:off x="3635021" y="1792488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073C6A96-E769-4F47-A820-F722A3C760FF}"/>
                </a:ext>
              </a:extLst>
            </p:cNvPr>
            <p:cNvSpPr/>
            <p:nvPr/>
          </p:nvSpPr>
          <p:spPr>
            <a:xfrm>
              <a:off x="4871045" y="2248375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028DEB-67AA-CF4B-AEA0-B52B12BD6000}"/>
                </a:ext>
              </a:extLst>
            </p:cNvPr>
            <p:cNvSpPr/>
            <p:nvPr/>
          </p:nvSpPr>
          <p:spPr>
            <a:xfrm>
              <a:off x="4293410" y="2256485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2E0F746-459F-294B-B386-BB449BACB738}"/>
                </a:ext>
              </a:extLst>
            </p:cNvPr>
            <p:cNvSpPr/>
            <p:nvPr/>
          </p:nvSpPr>
          <p:spPr>
            <a:xfrm>
              <a:off x="3641230" y="2256485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455846-9483-8243-9117-D22EC16E2DB4}"/>
                </a:ext>
              </a:extLst>
            </p:cNvPr>
            <p:cNvCxnSpPr>
              <a:cxnSpLocks/>
              <a:stCxn id="51" idx="1"/>
              <a:endCxn id="52" idx="3"/>
            </p:cNvCxnSpPr>
            <p:nvPr/>
          </p:nvCxnSpPr>
          <p:spPr>
            <a:xfrm flipH="1">
              <a:off x="3845366" y="1928907"/>
              <a:ext cx="445324" cy="75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DD5416-0CFA-5A4C-8C67-E08CEC885FEF}"/>
                </a:ext>
              </a:extLst>
            </p:cNvPr>
            <p:cNvCxnSpPr>
              <a:cxnSpLocks/>
              <a:stCxn id="54" idx="1"/>
              <a:endCxn id="55" idx="3"/>
            </p:cNvCxnSpPr>
            <p:nvPr/>
          </p:nvCxnSpPr>
          <p:spPr>
            <a:xfrm flipH="1">
              <a:off x="3851575" y="2400501"/>
              <a:ext cx="4418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F9DB503-9C11-E241-AA40-3DE46EC3A1AB}"/>
                </a:ext>
              </a:extLst>
            </p:cNvPr>
            <p:cNvSpPr/>
            <p:nvPr/>
          </p:nvSpPr>
          <p:spPr>
            <a:xfrm>
              <a:off x="4867782" y="1779662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A08B12F-9CB2-604D-A627-732A8C81655D}"/>
                </a:ext>
              </a:extLst>
            </p:cNvPr>
            <p:cNvCxnSpPr>
              <a:cxnSpLocks/>
              <a:stCxn id="51" idx="3"/>
              <a:endCxn id="60" idx="1"/>
            </p:cNvCxnSpPr>
            <p:nvPr/>
          </p:nvCxnSpPr>
          <p:spPr>
            <a:xfrm flipV="1">
              <a:off x="4501035" y="1923678"/>
              <a:ext cx="366747" cy="522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FCBFBC0-CE9B-EC4C-91F1-AE973C9F08FB}"/>
              </a:ext>
            </a:extLst>
          </p:cNvPr>
          <p:cNvSpPr txBox="1"/>
          <p:nvPr/>
        </p:nvSpPr>
        <p:spPr>
          <a:xfrm>
            <a:off x="3598348" y="1236762"/>
            <a:ext cx="155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EDW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863118-A46A-404F-8517-1DA33521EE35}"/>
              </a:ext>
            </a:extLst>
          </p:cNvPr>
          <p:cNvGrpSpPr/>
          <p:nvPr/>
        </p:nvGrpSpPr>
        <p:grpSpPr>
          <a:xfrm>
            <a:off x="2524436" y="2899552"/>
            <a:ext cx="759615" cy="1836521"/>
            <a:chOff x="2524436" y="2899552"/>
            <a:chExt cx="759615" cy="183652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C3E7CE-962B-7E4C-BB5E-60B838349B85}"/>
                </a:ext>
              </a:extLst>
            </p:cNvPr>
            <p:cNvSpPr txBox="1"/>
            <p:nvPr/>
          </p:nvSpPr>
          <p:spPr>
            <a:xfrm>
              <a:off x="2524436" y="4074353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1044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EE20E1A0-DDF2-7D4D-B040-CD23153FC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450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57544-2AFF-CD4B-9985-BC73647301DF}"/>
              </a:ext>
            </a:extLst>
          </p:cNvPr>
          <p:cNvGrpSpPr/>
          <p:nvPr/>
        </p:nvGrpSpPr>
        <p:grpSpPr>
          <a:xfrm>
            <a:off x="3438222" y="1144000"/>
            <a:ext cx="1878973" cy="3261213"/>
            <a:chOff x="3438222" y="1144000"/>
            <a:chExt cx="1878973" cy="3261213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25DC5CAE-BC81-BC4B-9219-8CEBB40882CC}"/>
                </a:ext>
              </a:extLst>
            </p:cNvPr>
            <p:cNvSpPr/>
            <p:nvPr/>
          </p:nvSpPr>
          <p:spPr>
            <a:xfrm>
              <a:off x="3438222" y="1144000"/>
              <a:ext cx="1878973" cy="185979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F06B4C-0DC8-DF42-B412-6CF48FE4921A}"/>
                </a:ext>
              </a:extLst>
            </p:cNvPr>
            <p:cNvSpPr txBox="1"/>
            <p:nvPr/>
          </p:nvSpPr>
          <p:spPr>
            <a:xfrm>
              <a:off x="3438222" y="4158992"/>
              <a:ext cx="1878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Data </a:t>
              </a:r>
              <a:r>
                <a:rPr lang="pt-BR" sz="1000" dirty="0" err="1"/>
                <a:t>Vault</a:t>
              </a:r>
              <a:endParaRPr lang="en-US" sz="90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873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2339975" y="1058863"/>
            <a:ext cx="0" cy="338455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179513" y="3076202"/>
            <a:ext cx="1944215" cy="5847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pt-BR" sz="1600" b="1" dirty="0">
                <a:solidFill>
                  <a:srgbClr val="0000FF"/>
                </a:solidFill>
              </a:rPr>
              <a:t>Autor da Palestra:</a:t>
            </a:r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1600" b="1" dirty="0"/>
              <a:t>Sergio Lima</a:t>
            </a: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41E385D-D609-F64A-BC91-8D68D15B3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7" y="1601397"/>
            <a:ext cx="1347218" cy="1347218"/>
          </a:xfrm>
          <a:prstGeom prst="rect">
            <a:avLst/>
          </a:prstGeom>
        </p:spPr>
      </p:pic>
      <p:pic>
        <p:nvPicPr>
          <p:cNvPr id="1034" name="Picture 10" descr="Oracle - Convertendo linhas em colunas com expressões regulares - TI  Especialistas">
            <a:extLst>
              <a:ext uri="{FF2B5EF4-FFF2-40B4-BE49-F238E27FC236}">
                <a16:creationId xmlns:a16="http://schemas.microsoft.com/office/drawing/2014/main" id="{1F4D4695-C92A-5046-8DCB-8CFCA98A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223" y="1277424"/>
            <a:ext cx="2311297" cy="129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pgrading to SQL Server 2016 Part 3 | IT Pro">
            <a:extLst>
              <a:ext uri="{FF2B5EF4-FFF2-40B4-BE49-F238E27FC236}">
                <a16:creationId xmlns:a16="http://schemas.microsoft.com/office/drawing/2014/main" id="{76B083E3-ECA8-284A-BA00-D3F07C057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63" y="2816851"/>
            <a:ext cx="2125216" cy="11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Review of Postgres version 12 - Performance Monitoring - Blogs - Quest  Community">
            <a:extLst>
              <a:ext uri="{FF2B5EF4-FFF2-40B4-BE49-F238E27FC236}">
                <a16:creationId xmlns:a16="http://schemas.microsoft.com/office/drawing/2014/main" id="{BEDFDBA7-ECBE-824E-84C2-2485D7D6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57" y="2936474"/>
            <a:ext cx="2042540" cy="92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ire Ruby on Rails Developers | Ruby on Rails Development Company India">
            <a:extLst>
              <a:ext uri="{FF2B5EF4-FFF2-40B4-BE49-F238E27FC236}">
                <a16:creationId xmlns:a16="http://schemas.microsoft.com/office/drawing/2014/main" id="{607AC536-B1E4-D543-ACB3-6BD494585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98" y="1131590"/>
            <a:ext cx="1421339" cy="129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Power BI logo vector">
            <a:extLst>
              <a:ext uri="{FF2B5EF4-FFF2-40B4-BE49-F238E27FC236}">
                <a16:creationId xmlns:a16="http://schemas.microsoft.com/office/drawing/2014/main" id="{AF3AA627-0E92-1A43-B03E-A1CF3A62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408" y="1246216"/>
            <a:ext cx="1356742" cy="135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o instalar o Pentaho Data Integration no Windows - Erick Nishimoto">
            <a:extLst>
              <a:ext uri="{FF2B5EF4-FFF2-40B4-BE49-F238E27FC236}">
                <a16:creationId xmlns:a16="http://schemas.microsoft.com/office/drawing/2014/main" id="{D74C084B-BF2C-564B-A30B-014AD5C09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97" y="2948615"/>
            <a:ext cx="1667178" cy="9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1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Vault</a:t>
            </a:r>
            <a:endParaRPr lang="pt-B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92B8F7-A006-EA47-BACD-E56A3C902415}"/>
              </a:ext>
            </a:extLst>
          </p:cNvPr>
          <p:cNvCxnSpPr>
            <a:cxnSpLocks/>
          </p:cNvCxnSpPr>
          <p:nvPr/>
        </p:nvCxnSpPr>
        <p:spPr>
          <a:xfrm>
            <a:off x="3303095" y="1068042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F08C8-273B-414A-B29A-B29F37602E00}"/>
              </a:ext>
            </a:extLst>
          </p:cNvPr>
          <p:cNvCxnSpPr>
            <a:cxnSpLocks/>
          </p:cNvCxnSpPr>
          <p:nvPr/>
        </p:nvCxnSpPr>
        <p:spPr>
          <a:xfrm>
            <a:off x="2483768" y="1060450"/>
            <a:ext cx="0" cy="381555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353124-BF4C-0B46-8BF4-0291DEE5CAB4}"/>
              </a:ext>
            </a:extLst>
          </p:cNvPr>
          <p:cNvGrpSpPr/>
          <p:nvPr/>
        </p:nvGrpSpPr>
        <p:grpSpPr>
          <a:xfrm>
            <a:off x="3635021" y="1779662"/>
            <a:ext cx="1446369" cy="764855"/>
            <a:chOff x="3635021" y="1779662"/>
            <a:chExt cx="1446369" cy="764855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1CF5AB4-5FF2-724B-B074-805924E612C6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>
              <a:off x="4394717" y="2072923"/>
              <a:ext cx="1146" cy="18356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5C3578-6269-104E-9FB5-8E59FB3BCA5A}"/>
                </a:ext>
              </a:extLst>
            </p:cNvPr>
            <p:cNvCxnSpPr>
              <a:cxnSpLocks/>
              <a:stCxn id="60" idx="2"/>
              <a:endCxn id="53" idx="0"/>
            </p:cNvCxnSpPr>
            <p:nvPr/>
          </p:nvCxnSpPr>
          <p:spPr>
            <a:xfrm>
              <a:off x="4972955" y="2067694"/>
              <a:ext cx="3263" cy="18068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4FA74E4-33E1-BC4B-9CA9-68D23D685E0C}"/>
                </a:ext>
              </a:extLst>
            </p:cNvPr>
            <p:cNvSpPr/>
            <p:nvPr/>
          </p:nvSpPr>
          <p:spPr>
            <a:xfrm>
              <a:off x="4290690" y="1784891"/>
              <a:ext cx="210345" cy="28803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rgbClr val="C00000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87AA063-27A6-1A41-97D0-DEC56172A2CE}"/>
                </a:ext>
              </a:extLst>
            </p:cNvPr>
            <p:cNvSpPr/>
            <p:nvPr/>
          </p:nvSpPr>
          <p:spPr>
            <a:xfrm>
              <a:off x="3635021" y="1792488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073C6A96-E769-4F47-A820-F722A3C760FF}"/>
                </a:ext>
              </a:extLst>
            </p:cNvPr>
            <p:cNvSpPr/>
            <p:nvPr/>
          </p:nvSpPr>
          <p:spPr>
            <a:xfrm>
              <a:off x="4871045" y="2248375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028DEB-67AA-CF4B-AEA0-B52B12BD6000}"/>
                </a:ext>
              </a:extLst>
            </p:cNvPr>
            <p:cNvSpPr/>
            <p:nvPr/>
          </p:nvSpPr>
          <p:spPr>
            <a:xfrm>
              <a:off x="4293410" y="2256485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2E0F746-459F-294B-B386-BB449BACB738}"/>
                </a:ext>
              </a:extLst>
            </p:cNvPr>
            <p:cNvSpPr/>
            <p:nvPr/>
          </p:nvSpPr>
          <p:spPr>
            <a:xfrm>
              <a:off x="3641230" y="2256485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455846-9483-8243-9117-D22EC16E2DB4}"/>
                </a:ext>
              </a:extLst>
            </p:cNvPr>
            <p:cNvCxnSpPr>
              <a:cxnSpLocks/>
              <a:stCxn id="51" idx="1"/>
              <a:endCxn id="52" idx="3"/>
            </p:cNvCxnSpPr>
            <p:nvPr/>
          </p:nvCxnSpPr>
          <p:spPr>
            <a:xfrm flipH="1">
              <a:off x="3845366" y="1928907"/>
              <a:ext cx="445324" cy="75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DD5416-0CFA-5A4C-8C67-E08CEC885FEF}"/>
                </a:ext>
              </a:extLst>
            </p:cNvPr>
            <p:cNvCxnSpPr>
              <a:cxnSpLocks/>
              <a:stCxn id="54" idx="1"/>
              <a:endCxn id="55" idx="3"/>
            </p:cNvCxnSpPr>
            <p:nvPr/>
          </p:nvCxnSpPr>
          <p:spPr>
            <a:xfrm flipH="1">
              <a:off x="3851575" y="2400501"/>
              <a:ext cx="4418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F9DB503-9C11-E241-AA40-3DE46EC3A1AB}"/>
                </a:ext>
              </a:extLst>
            </p:cNvPr>
            <p:cNvSpPr/>
            <p:nvPr/>
          </p:nvSpPr>
          <p:spPr>
            <a:xfrm>
              <a:off x="4867782" y="1779662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A08B12F-9CB2-604D-A627-732A8C81655D}"/>
                </a:ext>
              </a:extLst>
            </p:cNvPr>
            <p:cNvCxnSpPr>
              <a:cxnSpLocks/>
              <a:stCxn id="51" idx="3"/>
              <a:endCxn id="60" idx="1"/>
            </p:cNvCxnSpPr>
            <p:nvPr/>
          </p:nvCxnSpPr>
          <p:spPr>
            <a:xfrm flipV="1">
              <a:off x="4501035" y="1923678"/>
              <a:ext cx="366747" cy="522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FCBFBC0-CE9B-EC4C-91F1-AE973C9F08FB}"/>
              </a:ext>
            </a:extLst>
          </p:cNvPr>
          <p:cNvSpPr txBox="1"/>
          <p:nvPr/>
        </p:nvSpPr>
        <p:spPr>
          <a:xfrm>
            <a:off x="3598348" y="1236762"/>
            <a:ext cx="155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EDW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863118-A46A-404F-8517-1DA33521EE35}"/>
              </a:ext>
            </a:extLst>
          </p:cNvPr>
          <p:cNvGrpSpPr/>
          <p:nvPr/>
        </p:nvGrpSpPr>
        <p:grpSpPr>
          <a:xfrm>
            <a:off x="2524436" y="2899552"/>
            <a:ext cx="759615" cy="1836521"/>
            <a:chOff x="2524436" y="2899552"/>
            <a:chExt cx="759615" cy="183652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C3E7CE-962B-7E4C-BB5E-60B838349B85}"/>
                </a:ext>
              </a:extLst>
            </p:cNvPr>
            <p:cNvSpPr txBox="1"/>
            <p:nvPr/>
          </p:nvSpPr>
          <p:spPr>
            <a:xfrm>
              <a:off x="2524436" y="4074353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1044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EE20E1A0-DDF2-7D4D-B040-CD23153FC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450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57544-2AFF-CD4B-9985-BC73647301DF}"/>
              </a:ext>
            </a:extLst>
          </p:cNvPr>
          <p:cNvGrpSpPr/>
          <p:nvPr/>
        </p:nvGrpSpPr>
        <p:grpSpPr>
          <a:xfrm>
            <a:off x="3438222" y="1144000"/>
            <a:ext cx="1878973" cy="3261213"/>
            <a:chOff x="3438222" y="1144000"/>
            <a:chExt cx="1878973" cy="3261213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25DC5CAE-BC81-BC4B-9219-8CEBB40882CC}"/>
                </a:ext>
              </a:extLst>
            </p:cNvPr>
            <p:cNvSpPr/>
            <p:nvPr/>
          </p:nvSpPr>
          <p:spPr>
            <a:xfrm>
              <a:off x="3438222" y="1144000"/>
              <a:ext cx="1878973" cy="185979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F06B4C-0DC8-DF42-B412-6CF48FE4921A}"/>
                </a:ext>
              </a:extLst>
            </p:cNvPr>
            <p:cNvSpPr txBox="1"/>
            <p:nvPr/>
          </p:nvSpPr>
          <p:spPr>
            <a:xfrm>
              <a:off x="3438222" y="4158992"/>
              <a:ext cx="1878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Data </a:t>
              </a:r>
              <a:r>
                <a:rPr lang="pt-BR" sz="1000" dirty="0" err="1"/>
                <a:t>Vault</a:t>
              </a:r>
              <a:endParaRPr lang="en-US" sz="900" kern="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0A63463-E5E5-F04B-9529-0922D28A5A53}"/>
              </a:ext>
            </a:extLst>
          </p:cNvPr>
          <p:cNvSpPr txBox="1"/>
          <p:nvPr/>
        </p:nvSpPr>
        <p:spPr>
          <a:xfrm>
            <a:off x="5598903" y="1103161"/>
            <a:ext cx="3408408" cy="209288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BR" dirty="0"/>
              <a:t>Modelagem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1600" dirty="0"/>
              <a:t>DV tem três componentes básicos: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BR" sz="1600" dirty="0"/>
              <a:t>Hub (Tabelas em Azul)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BR" sz="1600" dirty="0"/>
              <a:t>Link (Tabelas em vermelho)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BR" sz="1600" dirty="0"/>
              <a:t>Satellite (Tabelas em Amarelo)</a:t>
            </a:r>
          </a:p>
        </p:txBody>
      </p:sp>
    </p:spTree>
    <p:extLst>
      <p:ext uri="{BB962C8B-B14F-4D97-AF65-F5344CB8AC3E}">
        <p14:creationId xmlns:p14="http://schemas.microsoft.com/office/powerpoint/2010/main" val="2286096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Vault</a:t>
            </a:r>
            <a:endParaRPr lang="pt-B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92B8F7-A006-EA47-BACD-E56A3C902415}"/>
              </a:ext>
            </a:extLst>
          </p:cNvPr>
          <p:cNvCxnSpPr>
            <a:cxnSpLocks/>
          </p:cNvCxnSpPr>
          <p:nvPr/>
        </p:nvCxnSpPr>
        <p:spPr>
          <a:xfrm>
            <a:off x="3303095" y="1068042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F08C8-273B-414A-B29A-B29F37602E00}"/>
              </a:ext>
            </a:extLst>
          </p:cNvPr>
          <p:cNvCxnSpPr>
            <a:cxnSpLocks/>
          </p:cNvCxnSpPr>
          <p:nvPr/>
        </p:nvCxnSpPr>
        <p:spPr>
          <a:xfrm>
            <a:off x="2483768" y="1060450"/>
            <a:ext cx="0" cy="381555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A92F8F-29E8-384A-87C4-6DC1248E4F1A}"/>
              </a:ext>
            </a:extLst>
          </p:cNvPr>
          <p:cNvCxnSpPr>
            <a:cxnSpLocks/>
          </p:cNvCxnSpPr>
          <p:nvPr/>
        </p:nvCxnSpPr>
        <p:spPr>
          <a:xfrm>
            <a:off x="5436096" y="991340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CF5AB4-5FF2-724B-B074-805924E612C6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4394717" y="2142005"/>
            <a:ext cx="1146" cy="18356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5C3578-6269-104E-9FB5-8E59FB3BCA5A}"/>
              </a:ext>
            </a:extLst>
          </p:cNvPr>
          <p:cNvCxnSpPr>
            <a:cxnSpLocks/>
            <a:stCxn id="60" idx="2"/>
            <a:endCxn id="53" idx="0"/>
          </p:cNvCxnSpPr>
          <p:nvPr/>
        </p:nvCxnSpPr>
        <p:spPr>
          <a:xfrm>
            <a:off x="4972955" y="2136776"/>
            <a:ext cx="3263" cy="18068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C68099-E3CD-3649-85DC-2128D0196954}"/>
              </a:ext>
            </a:extLst>
          </p:cNvPr>
          <p:cNvGrpSpPr/>
          <p:nvPr/>
        </p:nvGrpSpPr>
        <p:grpSpPr>
          <a:xfrm>
            <a:off x="3635021" y="1848744"/>
            <a:ext cx="1446369" cy="764855"/>
            <a:chOff x="4709807" y="1950911"/>
            <a:chExt cx="1446369" cy="764855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4FA74E4-33E1-BC4B-9CA9-68D23D685E0C}"/>
                </a:ext>
              </a:extLst>
            </p:cNvPr>
            <p:cNvSpPr/>
            <p:nvPr/>
          </p:nvSpPr>
          <p:spPr>
            <a:xfrm>
              <a:off x="5365476" y="1956140"/>
              <a:ext cx="210345" cy="28803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rgbClr val="C00000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87AA063-27A6-1A41-97D0-DEC56172A2CE}"/>
                </a:ext>
              </a:extLst>
            </p:cNvPr>
            <p:cNvSpPr/>
            <p:nvPr/>
          </p:nvSpPr>
          <p:spPr>
            <a:xfrm>
              <a:off x="4709807" y="1963737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073C6A96-E769-4F47-A820-F722A3C760FF}"/>
                </a:ext>
              </a:extLst>
            </p:cNvPr>
            <p:cNvSpPr/>
            <p:nvPr/>
          </p:nvSpPr>
          <p:spPr>
            <a:xfrm>
              <a:off x="5945831" y="2419624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028DEB-67AA-CF4B-AEA0-B52B12BD6000}"/>
                </a:ext>
              </a:extLst>
            </p:cNvPr>
            <p:cNvSpPr/>
            <p:nvPr/>
          </p:nvSpPr>
          <p:spPr>
            <a:xfrm>
              <a:off x="5368196" y="2427734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2E0F746-459F-294B-B386-BB449BACB738}"/>
                </a:ext>
              </a:extLst>
            </p:cNvPr>
            <p:cNvSpPr/>
            <p:nvPr/>
          </p:nvSpPr>
          <p:spPr>
            <a:xfrm>
              <a:off x="4716016" y="2427734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455846-9483-8243-9117-D22EC16E2DB4}"/>
                </a:ext>
              </a:extLst>
            </p:cNvPr>
            <p:cNvCxnSpPr>
              <a:cxnSpLocks/>
              <a:stCxn id="51" idx="1"/>
              <a:endCxn id="52" idx="3"/>
            </p:cNvCxnSpPr>
            <p:nvPr/>
          </p:nvCxnSpPr>
          <p:spPr>
            <a:xfrm flipH="1">
              <a:off x="4920152" y="2100156"/>
              <a:ext cx="445324" cy="75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DD5416-0CFA-5A4C-8C67-E08CEC885FEF}"/>
                </a:ext>
              </a:extLst>
            </p:cNvPr>
            <p:cNvCxnSpPr>
              <a:cxnSpLocks/>
              <a:stCxn id="54" idx="1"/>
              <a:endCxn id="55" idx="3"/>
            </p:cNvCxnSpPr>
            <p:nvPr/>
          </p:nvCxnSpPr>
          <p:spPr>
            <a:xfrm flipH="1">
              <a:off x="4926361" y="2571750"/>
              <a:ext cx="4418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F9DB503-9C11-E241-AA40-3DE46EC3A1AB}"/>
                </a:ext>
              </a:extLst>
            </p:cNvPr>
            <p:cNvSpPr/>
            <p:nvPr/>
          </p:nvSpPr>
          <p:spPr>
            <a:xfrm>
              <a:off x="5942568" y="1950911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A08B12F-9CB2-604D-A627-732A8C81655D}"/>
                </a:ext>
              </a:extLst>
            </p:cNvPr>
            <p:cNvCxnSpPr>
              <a:cxnSpLocks/>
              <a:stCxn id="51" idx="3"/>
              <a:endCxn id="60" idx="1"/>
            </p:cNvCxnSpPr>
            <p:nvPr/>
          </p:nvCxnSpPr>
          <p:spPr>
            <a:xfrm flipV="1">
              <a:off x="5575821" y="2094927"/>
              <a:ext cx="366747" cy="522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FCBFBC0-CE9B-EC4C-91F1-AE973C9F08FB}"/>
              </a:ext>
            </a:extLst>
          </p:cNvPr>
          <p:cNvSpPr txBox="1"/>
          <p:nvPr/>
        </p:nvSpPr>
        <p:spPr>
          <a:xfrm>
            <a:off x="3598348" y="1236762"/>
            <a:ext cx="155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EDW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863118-A46A-404F-8517-1DA33521EE35}"/>
              </a:ext>
            </a:extLst>
          </p:cNvPr>
          <p:cNvGrpSpPr/>
          <p:nvPr/>
        </p:nvGrpSpPr>
        <p:grpSpPr>
          <a:xfrm>
            <a:off x="2524436" y="2899552"/>
            <a:ext cx="759615" cy="1836521"/>
            <a:chOff x="2524436" y="2899552"/>
            <a:chExt cx="759615" cy="183652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C3E7CE-962B-7E4C-BB5E-60B838349B85}"/>
                </a:ext>
              </a:extLst>
            </p:cNvPr>
            <p:cNvSpPr txBox="1"/>
            <p:nvPr/>
          </p:nvSpPr>
          <p:spPr>
            <a:xfrm>
              <a:off x="2524436" y="4074353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1044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EE20E1A0-DDF2-7D4D-B040-CD23153FC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450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57544-2AFF-CD4B-9985-BC73647301DF}"/>
              </a:ext>
            </a:extLst>
          </p:cNvPr>
          <p:cNvGrpSpPr/>
          <p:nvPr/>
        </p:nvGrpSpPr>
        <p:grpSpPr>
          <a:xfrm>
            <a:off x="3438222" y="1144000"/>
            <a:ext cx="1878973" cy="3261213"/>
            <a:chOff x="3438222" y="1144000"/>
            <a:chExt cx="1878973" cy="3261213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25DC5CAE-BC81-BC4B-9219-8CEBB40882CC}"/>
                </a:ext>
              </a:extLst>
            </p:cNvPr>
            <p:cNvSpPr/>
            <p:nvPr/>
          </p:nvSpPr>
          <p:spPr>
            <a:xfrm>
              <a:off x="3438222" y="1144000"/>
              <a:ext cx="1878973" cy="185979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F06B4C-0DC8-DF42-B412-6CF48FE4921A}"/>
                </a:ext>
              </a:extLst>
            </p:cNvPr>
            <p:cNvSpPr txBox="1"/>
            <p:nvPr/>
          </p:nvSpPr>
          <p:spPr>
            <a:xfrm>
              <a:off x="3438222" y="4158992"/>
              <a:ext cx="1878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Data </a:t>
              </a:r>
              <a:r>
                <a:rPr lang="pt-BR" sz="1000" dirty="0" err="1"/>
                <a:t>Vault</a:t>
              </a:r>
              <a:endParaRPr lang="en-US" sz="900" kern="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0AC1527-F2AF-DE43-94A5-D6BFA0FB2A21}"/>
              </a:ext>
            </a:extLst>
          </p:cNvPr>
          <p:cNvGrpSpPr/>
          <p:nvPr/>
        </p:nvGrpSpPr>
        <p:grpSpPr>
          <a:xfrm>
            <a:off x="5517145" y="2899552"/>
            <a:ext cx="759615" cy="1766527"/>
            <a:chOff x="5517145" y="2899552"/>
            <a:chExt cx="759615" cy="176652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CF28275-3A04-1645-B95F-204B9F8AAFD7}"/>
                </a:ext>
              </a:extLst>
            </p:cNvPr>
            <p:cNvSpPr txBox="1"/>
            <p:nvPr/>
          </p:nvSpPr>
          <p:spPr>
            <a:xfrm>
              <a:off x="5517145" y="4004359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63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BD0AC031-F2C8-B344-AF28-247C927E4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363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0572428-569F-4D42-A737-81448FCF472E}"/>
              </a:ext>
            </a:extLst>
          </p:cNvPr>
          <p:cNvSpPr txBox="1"/>
          <p:nvPr/>
        </p:nvSpPr>
        <p:spPr>
          <a:xfrm>
            <a:off x="6586628" y="1124542"/>
            <a:ext cx="2406591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BR" dirty="0"/>
              <a:t>Esta é a 2a. </a:t>
            </a:r>
            <a:r>
              <a:rPr lang="en-US" dirty="0"/>
              <a:t>c</a:t>
            </a:r>
            <a:r>
              <a:rPr lang="en-BR" dirty="0"/>
              <a:t>amada</a:t>
            </a:r>
          </a:p>
          <a:p>
            <a:r>
              <a:rPr lang="en-US" dirty="0"/>
              <a:t>d</a:t>
            </a:r>
            <a:r>
              <a:rPr lang="en-BR" dirty="0"/>
              <a:t>e ETL.</a:t>
            </a:r>
          </a:p>
          <a:p>
            <a:r>
              <a:rPr lang="en-BR" dirty="0"/>
              <a:t>Origem = DV.</a:t>
            </a:r>
          </a:p>
          <a:p>
            <a:r>
              <a:rPr lang="en-BR" dirty="0"/>
              <a:t>Destino = Data Marts.</a:t>
            </a:r>
          </a:p>
          <a:p>
            <a:r>
              <a:rPr lang="en-BR" dirty="0"/>
              <a:t>Não permite automati</a:t>
            </a:r>
            <a:r>
              <a:rPr lang="en-US" dirty="0"/>
              <a:t>z</a:t>
            </a:r>
            <a:r>
              <a:rPr lang="en-BR" dirty="0"/>
              <a:t>ação, mas a origem</a:t>
            </a:r>
          </a:p>
          <a:p>
            <a:r>
              <a:rPr lang="en-US" dirty="0"/>
              <a:t>e</a:t>
            </a:r>
            <a:r>
              <a:rPr lang="en-BR" dirty="0"/>
              <a:t>stá mais uniforme.</a:t>
            </a:r>
          </a:p>
        </p:txBody>
      </p:sp>
    </p:spTree>
    <p:extLst>
      <p:ext uri="{BB962C8B-B14F-4D97-AF65-F5344CB8AC3E}">
        <p14:creationId xmlns:p14="http://schemas.microsoft.com/office/powerpoint/2010/main" val="3045839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Vault</a:t>
            </a:r>
            <a:endParaRPr lang="pt-B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92B8F7-A006-EA47-BACD-E56A3C902415}"/>
              </a:ext>
            </a:extLst>
          </p:cNvPr>
          <p:cNvCxnSpPr>
            <a:cxnSpLocks/>
          </p:cNvCxnSpPr>
          <p:nvPr/>
        </p:nvCxnSpPr>
        <p:spPr>
          <a:xfrm>
            <a:off x="3303095" y="1068042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F08C8-273B-414A-B29A-B29F37602E00}"/>
              </a:ext>
            </a:extLst>
          </p:cNvPr>
          <p:cNvCxnSpPr>
            <a:cxnSpLocks/>
          </p:cNvCxnSpPr>
          <p:nvPr/>
        </p:nvCxnSpPr>
        <p:spPr>
          <a:xfrm>
            <a:off x="2483768" y="1060450"/>
            <a:ext cx="0" cy="381555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A92F8F-29E8-384A-87C4-6DC1248E4F1A}"/>
              </a:ext>
            </a:extLst>
          </p:cNvPr>
          <p:cNvCxnSpPr>
            <a:cxnSpLocks/>
          </p:cNvCxnSpPr>
          <p:nvPr/>
        </p:nvCxnSpPr>
        <p:spPr>
          <a:xfrm>
            <a:off x="5436096" y="991340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CF5AB4-5FF2-724B-B074-805924E612C6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4394717" y="2142005"/>
            <a:ext cx="1146" cy="18356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5C3578-6269-104E-9FB5-8E59FB3BCA5A}"/>
              </a:ext>
            </a:extLst>
          </p:cNvPr>
          <p:cNvCxnSpPr>
            <a:cxnSpLocks/>
            <a:stCxn id="60" idx="2"/>
            <a:endCxn id="53" idx="0"/>
          </p:cNvCxnSpPr>
          <p:nvPr/>
        </p:nvCxnSpPr>
        <p:spPr>
          <a:xfrm>
            <a:off x="4972955" y="2136776"/>
            <a:ext cx="3263" cy="18068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C68099-E3CD-3649-85DC-2128D0196954}"/>
              </a:ext>
            </a:extLst>
          </p:cNvPr>
          <p:cNvGrpSpPr/>
          <p:nvPr/>
        </p:nvGrpSpPr>
        <p:grpSpPr>
          <a:xfrm>
            <a:off x="3635021" y="1848744"/>
            <a:ext cx="1446369" cy="764855"/>
            <a:chOff x="4709807" y="1950911"/>
            <a:chExt cx="1446369" cy="764855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4FA74E4-33E1-BC4B-9CA9-68D23D685E0C}"/>
                </a:ext>
              </a:extLst>
            </p:cNvPr>
            <p:cNvSpPr/>
            <p:nvPr/>
          </p:nvSpPr>
          <p:spPr>
            <a:xfrm>
              <a:off x="5365476" y="1956140"/>
              <a:ext cx="210345" cy="28803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rgbClr val="C00000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87AA063-27A6-1A41-97D0-DEC56172A2CE}"/>
                </a:ext>
              </a:extLst>
            </p:cNvPr>
            <p:cNvSpPr/>
            <p:nvPr/>
          </p:nvSpPr>
          <p:spPr>
            <a:xfrm>
              <a:off x="4709807" y="1963737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073C6A96-E769-4F47-A820-F722A3C760FF}"/>
                </a:ext>
              </a:extLst>
            </p:cNvPr>
            <p:cNvSpPr/>
            <p:nvPr/>
          </p:nvSpPr>
          <p:spPr>
            <a:xfrm>
              <a:off x="5945831" y="2419624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028DEB-67AA-CF4B-AEA0-B52B12BD6000}"/>
                </a:ext>
              </a:extLst>
            </p:cNvPr>
            <p:cNvSpPr/>
            <p:nvPr/>
          </p:nvSpPr>
          <p:spPr>
            <a:xfrm>
              <a:off x="5368196" y="2427734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2E0F746-459F-294B-B386-BB449BACB738}"/>
                </a:ext>
              </a:extLst>
            </p:cNvPr>
            <p:cNvSpPr/>
            <p:nvPr/>
          </p:nvSpPr>
          <p:spPr>
            <a:xfrm>
              <a:off x="4716016" y="2427734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455846-9483-8243-9117-D22EC16E2DB4}"/>
                </a:ext>
              </a:extLst>
            </p:cNvPr>
            <p:cNvCxnSpPr>
              <a:cxnSpLocks/>
              <a:stCxn id="51" idx="1"/>
              <a:endCxn id="52" idx="3"/>
            </p:cNvCxnSpPr>
            <p:nvPr/>
          </p:nvCxnSpPr>
          <p:spPr>
            <a:xfrm flipH="1">
              <a:off x="4920152" y="2100156"/>
              <a:ext cx="445324" cy="75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DD5416-0CFA-5A4C-8C67-E08CEC885FEF}"/>
                </a:ext>
              </a:extLst>
            </p:cNvPr>
            <p:cNvCxnSpPr>
              <a:cxnSpLocks/>
              <a:stCxn id="54" idx="1"/>
              <a:endCxn id="55" idx="3"/>
            </p:cNvCxnSpPr>
            <p:nvPr/>
          </p:nvCxnSpPr>
          <p:spPr>
            <a:xfrm flipH="1">
              <a:off x="4926361" y="2571750"/>
              <a:ext cx="4418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F9DB503-9C11-E241-AA40-3DE46EC3A1AB}"/>
                </a:ext>
              </a:extLst>
            </p:cNvPr>
            <p:cNvSpPr/>
            <p:nvPr/>
          </p:nvSpPr>
          <p:spPr>
            <a:xfrm>
              <a:off x="5942568" y="1950911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A08B12F-9CB2-604D-A627-732A8C81655D}"/>
                </a:ext>
              </a:extLst>
            </p:cNvPr>
            <p:cNvCxnSpPr>
              <a:cxnSpLocks/>
              <a:stCxn id="51" idx="3"/>
              <a:endCxn id="60" idx="1"/>
            </p:cNvCxnSpPr>
            <p:nvPr/>
          </p:nvCxnSpPr>
          <p:spPr>
            <a:xfrm flipV="1">
              <a:off x="5575821" y="2094927"/>
              <a:ext cx="366747" cy="522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FCBFBC0-CE9B-EC4C-91F1-AE973C9F08FB}"/>
              </a:ext>
            </a:extLst>
          </p:cNvPr>
          <p:cNvSpPr txBox="1"/>
          <p:nvPr/>
        </p:nvSpPr>
        <p:spPr>
          <a:xfrm>
            <a:off x="3598348" y="1236762"/>
            <a:ext cx="155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EDW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863118-A46A-404F-8517-1DA33521EE35}"/>
              </a:ext>
            </a:extLst>
          </p:cNvPr>
          <p:cNvGrpSpPr/>
          <p:nvPr/>
        </p:nvGrpSpPr>
        <p:grpSpPr>
          <a:xfrm>
            <a:off x="2524436" y="2899552"/>
            <a:ext cx="759615" cy="1836521"/>
            <a:chOff x="2524436" y="2899552"/>
            <a:chExt cx="759615" cy="183652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C3E7CE-962B-7E4C-BB5E-60B838349B85}"/>
                </a:ext>
              </a:extLst>
            </p:cNvPr>
            <p:cNvSpPr txBox="1"/>
            <p:nvPr/>
          </p:nvSpPr>
          <p:spPr>
            <a:xfrm>
              <a:off x="2524436" y="4074353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1044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EE20E1A0-DDF2-7D4D-B040-CD23153FC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450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57544-2AFF-CD4B-9985-BC73647301DF}"/>
              </a:ext>
            </a:extLst>
          </p:cNvPr>
          <p:cNvGrpSpPr/>
          <p:nvPr/>
        </p:nvGrpSpPr>
        <p:grpSpPr>
          <a:xfrm>
            <a:off x="3438222" y="1144000"/>
            <a:ext cx="1878973" cy="3261213"/>
            <a:chOff x="3438222" y="1144000"/>
            <a:chExt cx="1878973" cy="3261213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25DC5CAE-BC81-BC4B-9219-8CEBB40882CC}"/>
                </a:ext>
              </a:extLst>
            </p:cNvPr>
            <p:cNvSpPr/>
            <p:nvPr/>
          </p:nvSpPr>
          <p:spPr>
            <a:xfrm>
              <a:off x="3438222" y="1144000"/>
              <a:ext cx="1878973" cy="185979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F06B4C-0DC8-DF42-B412-6CF48FE4921A}"/>
                </a:ext>
              </a:extLst>
            </p:cNvPr>
            <p:cNvSpPr txBox="1"/>
            <p:nvPr/>
          </p:nvSpPr>
          <p:spPr>
            <a:xfrm>
              <a:off x="3438222" y="4158992"/>
              <a:ext cx="1878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Data </a:t>
              </a:r>
              <a:r>
                <a:rPr lang="pt-BR" sz="1000" dirty="0" err="1"/>
                <a:t>Vault</a:t>
              </a:r>
              <a:endParaRPr lang="en-US" sz="900" kern="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0AC1527-F2AF-DE43-94A5-D6BFA0FB2A21}"/>
              </a:ext>
            </a:extLst>
          </p:cNvPr>
          <p:cNvGrpSpPr/>
          <p:nvPr/>
        </p:nvGrpSpPr>
        <p:grpSpPr>
          <a:xfrm>
            <a:off x="5517145" y="2899552"/>
            <a:ext cx="759615" cy="1766527"/>
            <a:chOff x="5517145" y="2899552"/>
            <a:chExt cx="759615" cy="176652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CF28275-3A04-1645-B95F-204B9F8AAFD7}"/>
                </a:ext>
              </a:extLst>
            </p:cNvPr>
            <p:cNvSpPr txBox="1"/>
            <p:nvPr/>
          </p:nvSpPr>
          <p:spPr>
            <a:xfrm>
              <a:off x="5517145" y="4004359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63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BD0AC031-F2C8-B344-AF28-247C927E4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363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70DA3-1FAD-8043-9DCA-68BD1E6CCC9D}"/>
              </a:ext>
            </a:extLst>
          </p:cNvPr>
          <p:cNvGrpSpPr/>
          <p:nvPr/>
        </p:nvGrpSpPr>
        <p:grpSpPr>
          <a:xfrm>
            <a:off x="6588224" y="3003798"/>
            <a:ext cx="988531" cy="1047649"/>
            <a:chOff x="7042086" y="3003798"/>
            <a:chExt cx="988531" cy="1047649"/>
          </a:xfrm>
        </p:grpSpPr>
        <p:sp>
          <p:nvSpPr>
            <p:cNvPr id="64" name="Can 63">
              <a:extLst>
                <a:ext uri="{FF2B5EF4-FFF2-40B4-BE49-F238E27FC236}">
                  <a16:creationId xmlns:a16="http://schemas.microsoft.com/office/drawing/2014/main" id="{D8872BDF-107E-444C-AEE2-4547F19B310C}"/>
                </a:ext>
              </a:extLst>
            </p:cNvPr>
            <p:cNvSpPr/>
            <p:nvPr/>
          </p:nvSpPr>
          <p:spPr>
            <a:xfrm>
              <a:off x="7042086" y="3016300"/>
              <a:ext cx="988531" cy="103514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8D58599-1AD9-7943-AC5C-FB10AA3CFDE3}"/>
                </a:ext>
              </a:extLst>
            </p:cNvPr>
            <p:cNvSpPr txBox="1"/>
            <p:nvPr/>
          </p:nvSpPr>
          <p:spPr>
            <a:xfrm>
              <a:off x="7115988" y="3003798"/>
              <a:ext cx="8098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/>
                <a:t>Data </a:t>
              </a:r>
              <a:r>
                <a:rPr lang="pt-BR" sz="1000" dirty="0" err="1"/>
                <a:t>Marts</a:t>
              </a:r>
              <a:endParaRPr lang="en-BR" sz="1000" dirty="0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021B45BB-0BA3-FB41-97AE-31B73DE2C506}"/>
                </a:ext>
              </a:extLst>
            </p:cNvPr>
            <p:cNvSpPr/>
            <p:nvPr/>
          </p:nvSpPr>
          <p:spPr>
            <a:xfrm>
              <a:off x="7164288" y="3363838"/>
              <a:ext cx="288032" cy="24622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81F2DA6C-1791-454B-8C1F-9273951960A3}"/>
                </a:ext>
              </a:extLst>
            </p:cNvPr>
            <p:cNvSpPr/>
            <p:nvPr/>
          </p:nvSpPr>
          <p:spPr>
            <a:xfrm>
              <a:off x="7380312" y="3693681"/>
              <a:ext cx="288032" cy="24622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7D630E33-3144-6148-BA8B-A97435A3B666}"/>
                </a:ext>
              </a:extLst>
            </p:cNvPr>
            <p:cNvSpPr/>
            <p:nvPr/>
          </p:nvSpPr>
          <p:spPr>
            <a:xfrm>
              <a:off x="7596336" y="3363838"/>
              <a:ext cx="288032" cy="24622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/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293BD2-38CA-3C4C-9144-102DF146C877}"/>
              </a:ext>
            </a:extLst>
          </p:cNvPr>
          <p:cNvCxnSpPr>
            <a:cxnSpLocks/>
          </p:cNvCxnSpPr>
          <p:nvPr/>
        </p:nvCxnSpPr>
        <p:spPr>
          <a:xfrm>
            <a:off x="6276760" y="2787774"/>
            <a:ext cx="0" cy="201999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EB79AD3-B4BE-E04E-9752-81996A0578B2}"/>
              </a:ext>
            </a:extLst>
          </p:cNvPr>
          <p:cNvSpPr txBox="1"/>
          <p:nvPr/>
        </p:nvSpPr>
        <p:spPr>
          <a:xfrm>
            <a:off x="5554998" y="1124542"/>
            <a:ext cx="3319101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Data </a:t>
            </a:r>
            <a:r>
              <a:rPr lang="pt-BR" dirty="0" err="1"/>
              <a:t>Marts</a:t>
            </a:r>
            <a:r>
              <a:rPr lang="pt-BR" dirty="0"/>
              <a:t>, origem dos dados: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Dimensões =</a:t>
            </a:r>
            <a:r>
              <a:rPr lang="en-BR" dirty="0"/>
              <a:t> Hubs e Satellites.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dirty="0"/>
              <a:t>Fatos = Links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8118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Vault</a:t>
            </a:r>
            <a:endParaRPr lang="pt-B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92B8F7-A006-EA47-BACD-E56A3C902415}"/>
              </a:ext>
            </a:extLst>
          </p:cNvPr>
          <p:cNvCxnSpPr>
            <a:cxnSpLocks/>
          </p:cNvCxnSpPr>
          <p:nvPr/>
        </p:nvCxnSpPr>
        <p:spPr>
          <a:xfrm>
            <a:off x="3303095" y="1068042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F08C8-273B-414A-B29A-B29F37602E00}"/>
              </a:ext>
            </a:extLst>
          </p:cNvPr>
          <p:cNvCxnSpPr>
            <a:cxnSpLocks/>
          </p:cNvCxnSpPr>
          <p:nvPr/>
        </p:nvCxnSpPr>
        <p:spPr>
          <a:xfrm>
            <a:off x="2483768" y="1060450"/>
            <a:ext cx="0" cy="381555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A92F8F-29E8-384A-87C4-6DC1248E4F1A}"/>
              </a:ext>
            </a:extLst>
          </p:cNvPr>
          <p:cNvCxnSpPr>
            <a:cxnSpLocks/>
          </p:cNvCxnSpPr>
          <p:nvPr/>
        </p:nvCxnSpPr>
        <p:spPr>
          <a:xfrm>
            <a:off x="5436096" y="991340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CF5AB4-5FF2-724B-B074-805924E612C6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4394717" y="2142005"/>
            <a:ext cx="1146" cy="18356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5C3578-6269-104E-9FB5-8E59FB3BCA5A}"/>
              </a:ext>
            </a:extLst>
          </p:cNvPr>
          <p:cNvCxnSpPr>
            <a:cxnSpLocks/>
            <a:stCxn id="60" idx="2"/>
            <a:endCxn id="53" idx="0"/>
          </p:cNvCxnSpPr>
          <p:nvPr/>
        </p:nvCxnSpPr>
        <p:spPr>
          <a:xfrm>
            <a:off x="4972955" y="2136776"/>
            <a:ext cx="3263" cy="18068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C68099-E3CD-3649-85DC-2128D0196954}"/>
              </a:ext>
            </a:extLst>
          </p:cNvPr>
          <p:cNvGrpSpPr/>
          <p:nvPr/>
        </p:nvGrpSpPr>
        <p:grpSpPr>
          <a:xfrm>
            <a:off x="3635021" y="1848744"/>
            <a:ext cx="1446369" cy="764855"/>
            <a:chOff x="4709807" y="1950911"/>
            <a:chExt cx="1446369" cy="764855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4FA74E4-33E1-BC4B-9CA9-68D23D685E0C}"/>
                </a:ext>
              </a:extLst>
            </p:cNvPr>
            <p:cNvSpPr/>
            <p:nvPr/>
          </p:nvSpPr>
          <p:spPr>
            <a:xfrm>
              <a:off x="5365476" y="1956140"/>
              <a:ext cx="210345" cy="28803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rgbClr val="C00000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87AA063-27A6-1A41-97D0-DEC56172A2CE}"/>
                </a:ext>
              </a:extLst>
            </p:cNvPr>
            <p:cNvSpPr/>
            <p:nvPr/>
          </p:nvSpPr>
          <p:spPr>
            <a:xfrm>
              <a:off x="4709807" y="1963737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073C6A96-E769-4F47-A820-F722A3C760FF}"/>
                </a:ext>
              </a:extLst>
            </p:cNvPr>
            <p:cNvSpPr/>
            <p:nvPr/>
          </p:nvSpPr>
          <p:spPr>
            <a:xfrm>
              <a:off x="5945831" y="2419624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028DEB-67AA-CF4B-AEA0-B52B12BD6000}"/>
                </a:ext>
              </a:extLst>
            </p:cNvPr>
            <p:cNvSpPr/>
            <p:nvPr/>
          </p:nvSpPr>
          <p:spPr>
            <a:xfrm>
              <a:off x="5368196" y="2427734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2E0F746-459F-294B-B386-BB449BACB738}"/>
                </a:ext>
              </a:extLst>
            </p:cNvPr>
            <p:cNvSpPr/>
            <p:nvPr/>
          </p:nvSpPr>
          <p:spPr>
            <a:xfrm>
              <a:off x="4716016" y="2427734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455846-9483-8243-9117-D22EC16E2DB4}"/>
                </a:ext>
              </a:extLst>
            </p:cNvPr>
            <p:cNvCxnSpPr>
              <a:cxnSpLocks/>
              <a:stCxn id="51" idx="1"/>
              <a:endCxn id="52" idx="3"/>
            </p:cNvCxnSpPr>
            <p:nvPr/>
          </p:nvCxnSpPr>
          <p:spPr>
            <a:xfrm flipH="1">
              <a:off x="4920152" y="2100156"/>
              <a:ext cx="445324" cy="75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DD5416-0CFA-5A4C-8C67-E08CEC885FEF}"/>
                </a:ext>
              </a:extLst>
            </p:cNvPr>
            <p:cNvCxnSpPr>
              <a:cxnSpLocks/>
              <a:stCxn id="54" idx="1"/>
              <a:endCxn id="55" idx="3"/>
            </p:cNvCxnSpPr>
            <p:nvPr/>
          </p:nvCxnSpPr>
          <p:spPr>
            <a:xfrm flipH="1">
              <a:off x="4926361" y="2571750"/>
              <a:ext cx="4418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F9DB503-9C11-E241-AA40-3DE46EC3A1AB}"/>
                </a:ext>
              </a:extLst>
            </p:cNvPr>
            <p:cNvSpPr/>
            <p:nvPr/>
          </p:nvSpPr>
          <p:spPr>
            <a:xfrm>
              <a:off x="5942568" y="1950911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A08B12F-9CB2-604D-A627-732A8C81655D}"/>
                </a:ext>
              </a:extLst>
            </p:cNvPr>
            <p:cNvCxnSpPr>
              <a:cxnSpLocks/>
              <a:stCxn id="51" idx="3"/>
              <a:endCxn id="60" idx="1"/>
            </p:cNvCxnSpPr>
            <p:nvPr/>
          </p:nvCxnSpPr>
          <p:spPr>
            <a:xfrm flipV="1">
              <a:off x="5575821" y="2094927"/>
              <a:ext cx="366747" cy="522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FCBFBC0-CE9B-EC4C-91F1-AE973C9F08FB}"/>
              </a:ext>
            </a:extLst>
          </p:cNvPr>
          <p:cNvSpPr txBox="1"/>
          <p:nvPr/>
        </p:nvSpPr>
        <p:spPr>
          <a:xfrm>
            <a:off x="3598348" y="1236762"/>
            <a:ext cx="155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EDW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863118-A46A-404F-8517-1DA33521EE35}"/>
              </a:ext>
            </a:extLst>
          </p:cNvPr>
          <p:cNvGrpSpPr/>
          <p:nvPr/>
        </p:nvGrpSpPr>
        <p:grpSpPr>
          <a:xfrm>
            <a:off x="2524436" y="2899552"/>
            <a:ext cx="759615" cy="1836521"/>
            <a:chOff x="2524436" y="2899552"/>
            <a:chExt cx="759615" cy="183652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C3E7CE-962B-7E4C-BB5E-60B838349B85}"/>
                </a:ext>
              </a:extLst>
            </p:cNvPr>
            <p:cNvSpPr txBox="1"/>
            <p:nvPr/>
          </p:nvSpPr>
          <p:spPr>
            <a:xfrm>
              <a:off x="2524436" y="4074353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1044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EE20E1A0-DDF2-7D4D-B040-CD23153FC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450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57544-2AFF-CD4B-9985-BC73647301DF}"/>
              </a:ext>
            </a:extLst>
          </p:cNvPr>
          <p:cNvGrpSpPr/>
          <p:nvPr/>
        </p:nvGrpSpPr>
        <p:grpSpPr>
          <a:xfrm>
            <a:off x="3438222" y="1144000"/>
            <a:ext cx="1878973" cy="3261213"/>
            <a:chOff x="3438222" y="1144000"/>
            <a:chExt cx="1878973" cy="3261213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25DC5CAE-BC81-BC4B-9219-8CEBB40882CC}"/>
                </a:ext>
              </a:extLst>
            </p:cNvPr>
            <p:cNvSpPr/>
            <p:nvPr/>
          </p:nvSpPr>
          <p:spPr>
            <a:xfrm>
              <a:off x="3438222" y="1144000"/>
              <a:ext cx="1878973" cy="185979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F06B4C-0DC8-DF42-B412-6CF48FE4921A}"/>
                </a:ext>
              </a:extLst>
            </p:cNvPr>
            <p:cNvSpPr txBox="1"/>
            <p:nvPr/>
          </p:nvSpPr>
          <p:spPr>
            <a:xfrm>
              <a:off x="3438222" y="4158992"/>
              <a:ext cx="1878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Data </a:t>
              </a:r>
              <a:r>
                <a:rPr lang="pt-BR" sz="1000" dirty="0" err="1"/>
                <a:t>Vault</a:t>
              </a:r>
              <a:endParaRPr lang="en-US" sz="900" kern="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B97BFF-44F7-5548-AB00-570029B71FC8}"/>
              </a:ext>
            </a:extLst>
          </p:cNvPr>
          <p:cNvGrpSpPr/>
          <p:nvPr/>
        </p:nvGrpSpPr>
        <p:grpSpPr>
          <a:xfrm>
            <a:off x="8250422" y="3003798"/>
            <a:ext cx="354026" cy="1000561"/>
            <a:chOff x="8134341" y="3003798"/>
            <a:chExt cx="354026" cy="1000561"/>
          </a:xfrm>
        </p:grpSpPr>
        <p:pic>
          <p:nvPicPr>
            <p:cNvPr id="1046" name="Picture 22" descr="Dashboard Car Symbol, PNG, 1299x1299px, Dashboard, Aqua, Brand, Business  Intelligence, Car Download Free">
              <a:extLst>
                <a:ext uri="{FF2B5EF4-FFF2-40B4-BE49-F238E27FC236}">
                  <a16:creationId xmlns:a16="http://schemas.microsoft.com/office/drawing/2014/main" id="{535EDB8F-4F25-1841-93A6-D34362E6C7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341" y="3003798"/>
              <a:ext cx="354026" cy="35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Dashboard Analytics Data analysis Information Business intelligence, data  analytics icons PNG | PNGWave">
              <a:extLst>
                <a:ext uri="{FF2B5EF4-FFF2-40B4-BE49-F238E27FC236}">
                  <a16:creationId xmlns:a16="http://schemas.microsoft.com/office/drawing/2014/main" id="{0577606D-1F60-F94F-A38B-FAD778221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845" y="3739764"/>
              <a:ext cx="301018" cy="264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Report Apple Icon Image Format - Ico - Free Transparent PNG">
              <a:extLst>
                <a:ext uri="{FF2B5EF4-FFF2-40B4-BE49-F238E27FC236}">
                  <a16:creationId xmlns:a16="http://schemas.microsoft.com/office/drawing/2014/main" id="{356FAAEA-C2EB-3E47-B28E-7D1381FD7F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845" y="3393669"/>
              <a:ext cx="305019" cy="264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0AC1527-F2AF-DE43-94A5-D6BFA0FB2A21}"/>
              </a:ext>
            </a:extLst>
          </p:cNvPr>
          <p:cNvGrpSpPr/>
          <p:nvPr/>
        </p:nvGrpSpPr>
        <p:grpSpPr>
          <a:xfrm>
            <a:off x="5517145" y="2899552"/>
            <a:ext cx="759615" cy="1766527"/>
            <a:chOff x="5517145" y="2899552"/>
            <a:chExt cx="759615" cy="176652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CF28275-3A04-1645-B95F-204B9F8AAFD7}"/>
                </a:ext>
              </a:extLst>
            </p:cNvPr>
            <p:cNvSpPr txBox="1"/>
            <p:nvPr/>
          </p:nvSpPr>
          <p:spPr>
            <a:xfrm>
              <a:off x="5517145" y="4004359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63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BD0AC031-F2C8-B344-AF28-247C927E4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363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70DA3-1FAD-8043-9DCA-68BD1E6CCC9D}"/>
              </a:ext>
            </a:extLst>
          </p:cNvPr>
          <p:cNvGrpSpPr/>
          <p:nvPr/>
        </p:nvGrpSpPr>
        <p:grpSpPr>
          <a:xfrm>
            <a:off x="6588224" y="3003798"/>
            <a:ext cx="988531" cy="1047649"/>
            <a:chOff x="7042086" y="3003798"/>
            <a:chExt cx="988531" cy="1047649"/>
          </a:xfrm>
        </p:grpSpPr>
        <p:sp>
          <p:nvSpPr>
            <p:cNvPr id="64" name="Can 63">
              <a:extLst>
                <a:ext uri="{FF2B5EF4-FFF2-40B4-BE49-F238E27FC236}">
                  <a16:creationId xmlns:a16="http://schemas.microsoft.com/office/drawing/2014/main" id="{D8872BDF-107E-444C-AEE2-4547F19B310C}"/>
                </a:ext>
              </a:extLst>
            </p:cNvPr>
            <p:cNvSpPr/>
            <p:nvPr/>
          </p:nvSpPr>
          <p:spPr>
            <a:xfrm>
              <a:off x="7042086" y="3016300"/>
              <a:ext cx="988531" cy="103514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8D58599-1AD9-7943-AC5C-FB10AA3CFDE3}"/>
                </a:ext>
              </a:extLst>
            </p:cNvPr>
            <p:cNvSpPr txBox="1"/>
            <p:nvPr/>
          </p:nvSpPr>
          <p:spPr>
            <a:xfrm>
              <a:off x="7115988" y="3003798"/>
              <a:ext cx="8098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/>
                <a:t>Data </a:t>
              </a:r>
              <a:r>
                <a:rPr lang="pt-BR" sz="1000" dirty="0" err="1"/>
                <a:t>Marts</a:t>
              </a:r>
              <a:endParaRPr lang="en-BR" sz="1000" dirty="0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021B45BB-0BA3-FB41-97AE-31B73DE2C506}"/>
                </a:ext>
              </a:extLst>
            </p:cNvPr>
            <p:cNvSpPr/>
            <p:nvPr/>
          </p:nvSpPr>
          <p:spPr>
            <a:xfrm>
              <a:off x="7164288" y="3363838"/>
              <a:ext cx="288032" cy="24622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81F2DA6C-1791-454B-8C1F-9273951960A3}"/>
                </a:ext>
              </a:extLst>
            </p:cNvPr>
            <p:cNvSpPr/>
            <p:nvPr/>
          </p:nvSpPr>
          <p:spPr>
            <a:xfrm>
              <a:off x="7380312" y="3693681"/>
              <a:ext cx="288032" cy="24622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7D630E33-3144-6148-BA8B-A97435A3B666}"/>
                </a:ext>
              </a:extLst>
            </p:cNvPr>
            <p:cNvSpPr/>
            <p:nvPr/>
          </p:nvSpPr>
          <p:spPr>
            <a:xfrm>
              <a:off x="7596336" y="3363838"/>
              <a:ext cx="288032" cy="24622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/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293BD2-38CA-3C4C-9144-102DF146C877}"/>
              </a:ext>
            </a:extLst>
          </p:cNvPr>
          <p:cNvCxnSpPr>
            <a:cxnSpLocks/>
          </p:cNvCxnSpPr>
          <p:nvPr/>
        </p:nvCxnSpPr>
        <p:spPr>
          <a:xfrm>
            <a:off x="6276760" y="2787774"/>
            <a:ext cx="0" cy="201999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F4E1AB-F36D-7944-BC6F-09E36D993C66}"/>
              </a:ext>
            </a:extLst>
          </p:cNvPr>
          <p:cNvCxnSpPr>
            <a:cxnSpLocks/>
          </p:cNvCxnSpPr>
          <p:nvPr/>
        </p:nvCxnSpPr>
        <p:spPr>
          <a:xfrm>
            <a:off x="7956376" y="2787774"/>
            <a:ext cx="0" cy="20162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64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Vault</a:t>
            </a:r>
            <a:endParaRPr lang="pt-B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92B8F7-A006-EA47-BACD-E56A3C902415}"/>
              </a:ext>
            </a:extLst>
          </p:cNvPr>
          <p:cNvCxnSpPr>
            <a:cxnSpLocks/>
          </p:cNvCxnSpPr>
          <p:nvPr/>
        </p:nvCxnSpPr>
        <p:spPr>
          <a:xfrm>
            <a:off x="3303095" y="1068042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6E927-50CD-0842-B03A-31D0F9C0056E}"/>
              </a:ext>
            </a:extLst>
          </p:cNvPr>
          <p:cNvGrpSpPr/>
          <p:nvPr/>
        </p:nvGrpSpPr>
        <p:grpSpPr>
          <a:xfrm>
            <a:off x="268015" y="1707654"/>
            <a:ext cx="1927717" cy="1008112"/>
            <a:chOff x="1815428" y="1356361"/>
            <a:chExt cx="3380493" cy="15202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0D264CA-0AE0-B846-8187-8830C0EEE6C0}"/>
                </a:ext>
              </a:extLst>
            </p:cNvPr>
            <p:cNvSpPr/>
            <p:nvPr/>
          </p:nvSpPr>
          <p:spPr>
            <a:xfrm>
              <a:off x="2645625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venda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51D6CF0-17EA-5040-BC74-B2019A0AF47D}"/>
                </a:ext>
              </a:extLst>
            </p:cNvPr>
            <p:cNvSpPr/>
            <p:nvPr/>
          </p:nvSpPr>
          <p:spPr>
            <a:xfrm>
              <a:off x="1818735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</a:t>
              </a:r>
              <a:r>
                <a:rPr lang="en-BR" sz="700" dirty="0">
                  <a:solidFill>
                    <a:schemeClr val="tx1"/>
                  </a:solidFill>
                </a:rPr>
                <a:t>enda_item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9AA1DF3-B7D7-4B4D-AC0A-B9B1F687A610}"/>
                </a:ext>
              </a:extLst>
            </p:cNvPr>
            <p:cNvSpPr/>
            <p:nvPr/>
          </p:nvSpPr>
          <p:spPr>
            <a:xfrm>
              <a:off x="3115190" y="2001812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cliente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B247DF-E61F-2747-BD2A-B41262487A81}"/>
                </a:ext>
              </a:extLst>
            </p:cNvPr>
            <p:cNvSpPr/>
            <p:nvPr/>
          </p:nvSpPr>
          <p:spPr>
            <a:xfrm>
              <a:off x="4284871" y="2011804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funcionario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BB0180A-A75A-B047-897A-C7B25B0E680E}"/>
                </a:ext>
              </a:extLst>
            </p:cNvPr>
            <p:cNvSpPr/>
            <p:nvPr/>
          </p:nvSpPr>
          <p:spPr>
            <a:xfrm>
              <a:off x="4295921" y="1356361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loja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39F4BE-A394-734E-B0C8-6176E4A8E5CD}"/>
                </a:ext>
              </a:extLst>
            </p:cNvPr>
            <p:cNvSpPr/>
            <p:nvPr/>
          </p:nvSpPr>
          <p:spPr>
            <a:xfrm>
              <a:off x="1815428" y="2588566"/>
              <a:ext cx="900000" cy="2880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700" dirty="0">
                  <a:solidFill>
                    <a:schemeClr val="tx1"/>
                  </a:solidFill>
                </a:rPr>
                <a:t>produto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FE3327-5227-B849-9279-007F39CDEA0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545625" y="1500377"/>
              <a:ext cx="75029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E242A6-7AE6-3545-8D99-F31360662797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3095625" y="1644393"/>
              <a:ext cx="469565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03448E-C81D-4145-B1EB-8403424B18A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>
              <a:off x="3095625" y="1644393"/>
              <a:ext cx="1639246" cy="36741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47CFA-4AB0-B647-95C7-D0A522936E91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2268735" y="1644393"/>
              <a:ext cx="826890" cy="35741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7E2B48-5425-614B-A1E7-5CD56230657E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2265428" y="2289844"/>
              <a:ext cx="3307" cy="29872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F08C8-273B-414A-B29A-B29F37602E00}"/>
              </a:ext>
            </a:extLst>
          </p:cNvPr>
          <p:cNvCxnSpPr>
            <a:cxnSpLocks/>
          </p:cNvCxnSpPr>
          <p:nvPr/>
        </p:nvCxnSpPr>
        <p:spPr>
          <a:xfrm>
            <a:off x="2483768" y="1060450"/>
            <a:ext cx="0" cy="3815556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ree Db Cliparts, Download Free Clip Art, Free Clip Art on Clipart Library">
            <a:extLst>
              <a:ext uri="{FF2B5EF4-FFF2-40B4-BE49-F238E27FC236}">
                <a16:creationId xmlns:a16="http://schemas.microsoft.com/office/drawing/2014/main" id="{E2855A5D-E2A7-584B-8A84-499763C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363" y="3089815"/>
            <a:ext cx="604800" cy="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A92F8F-29E8-384A-87C4-6DC1248E4F1A}"/>
              </a:ext>
            </a:extLst>
          </p:cNvPr>
          <p:cNvCxnSpPr>
            <a:cxnSpLocks/>
          </p:cNvCxnSpPr>
          <p:nvPr/>
        </p:nvCxnSpPr>
        <p:spPr>
          <a:xfrm>
            <a:off x="5436096" y="991340"/>
            <a:ext cx="0" cy="38164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CF5AB4-5FF2-724B-B074-805924E612C6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4394717" y="2142005"/>
            <a:ext cx="1146" cy="18356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5C3578-6269-104E-9FB5-8E59FB3BCA5A}"/>
              </a:ext>
            </a:extLst>
          </p:cNvPr>
          <p:cNvCxnSpPr>
            <a:cxnSpLocks/>
            <a:stCxn id="60" idx="2"/>
            <a:endCxn id="53" idx="0"/>
          </p:cNvCxnSpPr>
          <p:nvPr/>
        </p:nvCxnSpPr>
        <p:spPr>
          <a:xfrm>
            <a:off x="4972955" y="2136776"/>
            <a:ext cx="3263" cy="18068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4" name="Can 1023">
            <a:extLst>
              <a:ext uri="{FF2B5EF4-FFF2-40B4-BE49-F238E27FC236}">
                <a16:creationId xmlns:a16="http://schemas.microsoft.com/office/drawing/2014/main" id="{2716A6BD-4DA6-B44A-AFF9-1E6195789F25}"/>
              </a:ext>
            </a:extLst>
          </p:cNvPr>
          <p:cNvSpPr/>
          <p:nvPr/>
        </p:nvSpPr>
        <p:spPr>
          <a:xfrm>
            <a:off x="123535" y="1144000"/>
            <a:ext cx="2212101" cy="185979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6D3543C-CF41-284A-BE89-4A8F069DF383}"/>
              </a:ext>
            </a:extLst>
          </p:cNvPr>
          <p:cNvSpPr txBox="1"/>
          <p:nvPr/>
        </p:nvSpPr>
        <p:spPr>
          <a:xfrm>
            <a:off x="590482" y="120310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BR" sz="1000" dirty="0"/>
              <a:t>aixa supermercado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9592EF-D153-D040-AABF-EC9E3F19E5BF}"/>
              </a:ext>
            </a:extLst>
          </p:cNvPr>
          <p:cNvSpPr txBox="1"/>
          <p:nvPr/>
        </p:nvSpPr>
        <p:spPr>
          <a:xfrm>
            <a:off x="669765" y="364843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Outros sistemas</a:t>
            </a:r>
            <a:endParaRPr lang="en-BR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8EFE2C-9556-FD46-B864-D2AB138861B0}"/>
              </a:ext>
            </a:extLst>
          </p:cNvPr>
          <p:cNvSpPr txBox="1"/>
          <p:nvPr/>
        </p:nvSpPr>
        <p:spPr>
          <a:xfrm>
            <a:off x="349241" y="4474963"/>
            <a:ext cx="1622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Diversas fontes de dados</a:t>
            </a:r>
            <a:endParaRPr lang="en-BR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C68099-E3CD-3649-85DC-2128D0196954}"/>
              </a:ext>
            </a:extLst>
          </p:cNvPr>
          <p:cNvGrpSpPr/>
          <p:nvPr/>
        </p:nvGrpSpPr>
        <p:grpSpPr>
          <a:xfrm>
            <a:off x="3635021" y="1848744"/>
            <a:ext cx="1446369" cy="764855"/>
            <a:chOff x="4709807" y="1950911"/>
            <a:chExt cx="1446369" cy="764855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4FA74E4-33E1-BC4B-9CA9-68D23D685E0C}"/>
                </a:ext>
              </a:extLst>
            </p:cNvPr>
            <p:cNvSpPr/>
            <p:nvPr/>
          </p:nvSpPr>
          <p:spPr>
            <a:xfrm>
              <a:off x="5365476" y="1956140"/>
              <a:ext cx="210345" cy="28803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rgbClr val="C00000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87AA063-27A6-1A41-97D0-DEC56172A2CE}"/>
                </a:ext>
              </a:extLst>
            </p:cNvPr>
            <p:cNvSpPr/>
            <p:nvPr/>
          </p:nvSpPr>
          <p:spPr>
            <a:xfrm>
              <a:off x="4709807" y="1963737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073C6A96-E769-4F47-A820-F722A3C760FF}"/>
                </a:ext>
              </a:extLst>
            </p:cNvPr>
            <p:cNvSpPr/>
            <p:nvPr/>
          </p:nvSpPr>
          <p:spPr>
            <a:xfrm>
              <a:off x="5945831" y="2419624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028DEB-67AA-CF4B-AEA0-B52B12BD6000}"/>
                </a:ext>
              </a:extLst>
            </p:cNvPr>
            <p:cNvSpPr/>
            <p:nvPr/>
          </p:nvSpPr>
          <p:spPr>
            <a:xfrm>
              <a:off x="5368196" y="2427734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2E0F746-459F-294B-B386-BB449BACB738}"/>
                </a:ext>
              </a:extLst>
            </p:cNvPr>
            <p:cNvSpPr/>
            <p:nvPr/>
          </p:nvSpPr>
          <p:spPr>
            <a:xfrm>
              <a:off x="4716016" y="2427734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455846-9483-8243-9117-D22EC16E2DB4}"/>
                </a:ext>
              </a:extLst>
            </p:cNvPr>
            <p:cNvCxnSpPr>
              <a:cxnSpLocks/>
              <a:stCxn id="51" idx="1"/>
              <a:endCxn id="52" idx="3"/>
            </p:cNvCxnSpPr>
            <p:nvPr/>
          </p:nvCxnSpPr>
          <p:spPr>
            <a:xfrm flipH="1">
              <a:off x="4920152" y="2100156"/>
              <a:ext cx="445324" cy="75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DD5416-0CFA-5A4C-8C67-E08CEC885FEF}"/>
                </a:ext>
              </a:extLst>
            </p:cNvPr>
            <p:cNvCxnSpPr>
              <a:cxnSpLocks/>
              <a:stCxn id="54" idx="1"/>
              <a:endCxn id="55" idx="3"/>
            </p:cNvCxnSpPr>
            <p:nvPr/>
          </p:nvCxnSpPr>
          <p:spPr>
            <a:xfrm flipH="1">
              <a:off x="4926361" y="2571750"/>
              <a:ext cx="4418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F9DB503-9C11-E241-AA40-3DE46EC3A1AB}"/>
                </a:ext>
              </a:extLst>
            </p:cNvPr>
            <p:cNvSpPr/>
            <p:nvPr/>
          </p:nvSpPr>
          <p:spPr>
            <a:xfrm>
              <a:off x="5942568" y="1950911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A08B12F-9CB2-604D-A627-732A8C81655D}"/>
                </a:ext>
              </a:extLst>
            </p:cNvPr>
            <p:cNvCxnSpPr>
              <a:cxnSpLocks/>
              <a:stCxn id="51" idx="3"/>
              <a:endCxn id="60" idx="1"/>
            </p:cNvCxnSpPr>
            <p:nvPr/>
          </p:nvCxnSpPr>
          <p:spPr>
            <a:xfrm flipV="1">
              <a:off x="5575821" y="2094927"/>
              <a:ext cx="366747" cy="522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FCBFBC0-CE9B-EC4C-91F1-AE973C9F08FB}"/>
              </a:ext>
            </a:extLst>
          </p:cNvPr>
          <p:cNvSpPr txBox="1"/>
          <p:nvPr/>
        </p:nvSpPr>
        <p:spPr>
          <a:xfrm>
            <a:off x="3598348" y="1236762"/>
            <a:ext cx="155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EDW</a:t>
            </a:r>
            <a:endParaRPr lang="en-BR" sz="1000" dirty="0"/>
          </a:p>
        </p:txBody>
      </p:sp>
      <p:pic>
        <p:nvPicPr>
          <p:cNvPr id="1031" name="Picture 6" descr="Microsoft excel Icon of Line style - Available in SVG, PNG, EPS, AI &amp; Icon  fonts">
            <a:extLst>
              <a:ext uri="{FF2B5EF4-FFF2-40B4-BE49-F238E27FC236}">
                <a16:creationId xmlns:a16="http://schemas.microsoft.com/office/drawing/2014/main" id="{8B9D3812-F78C-FF46-A0A6-D25EB85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9" y="4051447"/>
            <a:ext cx="495524" cy="4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File Format Vector Icon | GFXMAG Free Vector Downloads">
            <a:extLst>
              <a:ext uri="{FF2B5EF4-FFF2-40B4-BE49-F238E27FC236}">
                <a16:creationId xmlns:a16="http://schemas.microsoft.com/office/drawing/2014/main" id="{E7625F2D-B7F5-AC49-B29C-E7F43D1B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70" y="4161389"/>
            <a:ext cx="335386" cy="3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i Icon">
            <a:extLst>
              <a:ext uri="{FF2B5EF4-FFF2-40B4-BE49-F238E27FC236}">
                <a16:creationId xmlns:a16="http://schemas.microsoft.com/office/drawing/2014/main" id="{C2E54840-B57D-AD47-980A-ECE840F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08" y="4146044"/>
            <a:ext cx="306330" cy="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863118-A46A-404F-8517-1DA33521EE35}"/>
              </a:ext>
            </a:extLst>
          </p:cNvPr>
          <p:cNvGrpSpPr/>
          <p:nvPr/>
        </p:nvGrpSpPr>
        <p:grpSpPr>
          <a:xfrm>
            <a:off x="2524436" y="2899552"/>
            <a:ext cx="759615" cy="1836521"/>
            <a:chOff x="2524436" y="2899552"/>
            <a:chExt cx="759615" cy="183652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C3E7CE-962B-7E4C-BB5E-60B838349B85}"/>
                </a:ext>
              </a:extLst>
            </p:cNvPr>
            <p:cNvSpPr txBox="1"/>
            <p:nvPr/>
          </p:nvSpPr>
          <p:spPr>
            <a:xfrm>
              <a:off x="2524436" y="4074353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1044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EE20E1A0-DDF2-7D4D-B040-CD23153FC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450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57544-2AFF-CD4B-9985-BC73647301DF}"/>
              </a:ext>
            </a:extLst>
          </p:cNvPr>
          <p:cNvGrpSpPr/>
          <p:nvPr/>
        </p:nvGrpSpPr>
        <p:grpSpPr>
          <a:xfrm>
            <a:off x="3438222" y="1144000"/>
            <a:ext cx="1878973" cy="3261213"/>
            <a:chOff x="3438222" y="1144000"/>
            <a:chExt cx="1878973" cy="3261213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25DC5CAE-BC81-BC4B-9219-8CEBB40882CC}"/>
                </a:ext>
              </a:extLst>
            </p:cNvPr>
            <p:cNvSpPr/>
            <p:nvPr/>
          </p:nvSpPr>
          <p:spPr>
            <a:xfrm>
              <a:off x="3438222" y="1144000"/>
              <a:ext cx="1878973" cy="185979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F06B4C-0DC8-DF42-B412-6CF48FE4921A}"/>
                </a:ext>
              </a:extLst>
            </p:cNvPr>
            <p:cNvSpPr txBox="1"/>
            <p:nvPr/>
          </p:nvSpPr>
          <p:spPr>
            <a:xfrm>
              <a:off x="3438222" y="4158992"/>
              <a:ext cx="1878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Data </a:t>
              </a:r>
              <a:r>
                <a:rPr lang="pt-BR" sz="1000" dirty="0" err="1"/>
                <a:t>Vault</a:t>
              </a:r>
              <a:endParaRPr lang="en-US" sz="900" kern="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B97BFF-44F7-5548-AB00-570029B71FC8}"/>
              </a:ext>
            </a:extLst>
          </p:cNvPr>
          <p:cNvGrpSpPr/>
          <p:nvPr/>
        </p:nvGrpSpPr>
        <p:grpSpPr>
          <a:xfrm>
            <a:off x="8250422" y="3003798"/>
            <a:ext cx="354026" cy="1000561"/>
            <a:chOff x="8134341" y="3003798"/>
            <a:chExt cx="354026" cy="1000561"/>
          </a:xfrm>
        </p:grpSpPr>
        <p:pic>
          <p:nvPicPr>
            <p:cNvPr id="1046" name="Picture 22" descr="Dashboard Car Symbol, PNG, 1299x1299px, Dashboard, Aqua, Brand, Business  Intelligence, Car Download Free">
              <a:extLst>
                <a:ext uri="{FF2B5EF4-FFF2-40B4-BE49-F238E27FC236}">
                  <a16:creationId xmlns:a16="http://schemas.microsoft.com/office/drawing/2014/main" id="{535EDB8F-4F25-1841-93A6-D34362E6C7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341" y="3003798"/>
              <a:ext cx="354026" cy="35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Dashboard Analytics Data analysis Information Business intelligence, data  analytics icons PNG | PNGWave">
              <a:extLst>
                <a:ext uri="{FF2B5EF4-FFF2-40B4-BE49-F238E27FC236}">
                  <a16:creationId xmlns:a16="http://schemas.microsoft.com/office/drawing/2014/main" id="{0577606D-1F60-F94F-A38B-FAD778221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845" y="3739764"/>
              <a:ext cx="301018" cy="264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Report Apple Icon Image Format - Ico - Free Transparent PNG">
              <a:extLst>
                <a:ext uri="{FF2B5EF4-FFF2-40B4-BE49-F238E27FC236}">
                  <a16:creationId xmlns:a16="http://schemas.microsoft.com/office/drawing/2014/main" id="{356FAAEA-C2EB-3E47-B28E-7D1381FD7F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845" y="3393669"/>
              <a:ext cx="305019" cy="264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0AC1527-F2AF-DE43-94A5-D6BFA0FB2A21}"/>
              </a:ext>
            </a:extLst>
          </p:cNvPr>
          <p:cNvGrpSpPr/>
          <p:nvPr/>
        </p:nvGrpSpPr>
        <p:grpSpPr>
          <a:xfrm>
            <a:off x="5517145" y="2899552"/>
            <a:ext cx="759615" cy="1766527"/>
            <a:chOff x="5517145" y="2899552"/>
            <a:chExt cx="759615" cy="176652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CF28275-3A04-1645-B95F-204B9F8AAFD7}"/>
                </a:ext>
              </a:extLst>
            </p:cNvPr>
            <p:cNvSpPr txBox="1"/>
            <p:nvPr/>
          </p:nvSpPr>
          <p:spPr>
            <a:xfrm>
              <a:off x="5517145" y="4004359"/>
              <a:ext cx="75961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ETL</a:t>
              </a:r>
            </a:p>
            <a:p>
              <a:pPr algn="ctr"/>
              <a:r>
                <a:rPr lang="pt-BR" sz="900" dirty="0"/>
                <a:t>(</a:t>
              </a:r>
              <a:r>
                <a:rPr lang="pt-BR" sz="900" dirty="0" err="1"/>
                <a:t>Extract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Transform</a:t>
              </a:r>
              <a:r>
                <a:rPr lang="pt-BR" sz="900" dirty="0"/>
                <a:t>, </a:t>
              </a:r>
            </a:p>
            <a:p>
              <a:pPr algn="ctr"/>
              <a:r>
                <a:rPr lang="pt-BR" sz="900" dirty="0" err="1"/>
                <a:t>Load</a:t>
              </a:r>
              <a:r>
                <a:rPr lang="pt-BR" sz="900" dirty="0"/>
                <a:t>)</a:t>
              </a:r>
              <a:endParaRPr lang="en-BR" sz="900" dirty="0"/>
            </a:p>
          </p:txBody>
        </p:sp>
        <p:pic>
          <p:nvPicPr>
            <p:cNvPr id="63" name="Picture 20" descr="Testing the Extract, Transform, and Load Process in Data Warehouses |  StickyMinds">
              <a:extLst>
                <a:ext uri="{FF2B5EF4-FFF2-40B4-BE49-F238E27FC236}">
                  <a16:creationId xmlns:a16="http://schemas.microsoft.com/office/drawing/2014/main" id="{BD0AC031-F2C8-B344-AF28-247C927E4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363" y="2899552"/>
              <a:ext cx="503180" cy="50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70DA3-1FAD-8043-9DCA-68BD1E6CCC9D}"/>
              </a:ext>
            </a:extLst>
          </p:cNvPr>
          <p:cNvGrpSpPr/>
          <p:nvPr/>
        </p:nvGrpSpPr>
        <p:grpSpPr>
          <a:xfrm>
            <a:off x="6588224" y="3003798"/>
            <a:ext cx="988531" cy="1047649"/>
            <a:chOff x="7042086" y="3003798"/>
            <a:chExt cx="988531" cy="1047649"/>
          </a:xfrm>
        </p:grpSpPr>
        <p:sp>
          <p:nvSpPr>
            <p:cNvPr id="64" name="Can 63">
              <a:extLst>
                <a:ext uri="{FF2B5EF4-FFF2-40B4-BE49-F238E27FC236}">
                  <a16:creationId xmlns:a16="http://schemas.microsoft.com/office/drawing/2014/main" id="{D8872BDF-107E-444C-AEE2-4547F19B310C}"/>
                </a:ext>
              </a:extLst>
            </p:cNvPr>
            <p:cNvSpPr/>
            <p:nvPr/>
          </p:nvSpPr>
          <p:spPr>
            <a:xfrm>
              <a:off x="7042086" y="3016300"/>
              <a:ext cx="988531" cy="103514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8D58599-1AD9-7943-AC5C-FB10AA3CFDE3}"/>
                </a:ext>
              </a:extLst>
            </p:cNvPr>
            <p:cNvSpPr txBox="1"/>
            <p:nvPr/>
          </p:nvSpPr>
          <p:spPr>
            <a:xfrm>
              <a:off x="7115988" y="3003798"/>
              <a:ext cx="8098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/>
                <a:t>Data </a:t>
              </a:r>
              <a:r>
                <a:rPr lang="pt-BR" sz="1000" dirty="0" err="1"/>
                <a:t>Marts</a:t>
              </a:r>
              <a:endParaRPr lang="en-BR" sz="1000" dirty="0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021B45BB-0BA3-FB41-97AE-31B73DE2C506}"/>
                </a:ext>
              </a:extLst>
            </p:cNvPr>
            <p:cNvSpPr/>
            <p:nvPr/>
          </p:nvSpPr>
          <p:spPr>
            <a:xfrm>
              <a:off x="7164288" y="3363838"/>
              <a:ext cx="288032" cy="24622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81F2DA6C-1791-454B-8C1F-9273951960A3}"/>
                </a:ext>
              </a:extLst>
            </p:cNvPr>
            <p:cNvSpPr/>
            <p:nvPr/>
          </p:nvSpPr>
          <p:spPr>
            <a:xfrm>
              <a:off x="7380312" y="3693681"/>
              <a:ext cx="288032" cy="24622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7D630E33-3144-6148-BA8B-A97435A3B666}"/>
                </a:ext>
              </a:extLst>
            </p:cNvPr>
            <p:cNvSpPr/>
            <p:nvPr/>
          </p:nvSpPr>
          <p:spPr>
            <a:xfrm>
              <a:off x="7596336" y="3363838"/>
              <a:ext cx="288032" cy="24622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/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293BD2-38CA-3C4C-9144-102DF146C877}"/>
              </a:ext>
            </a:extLst>
          </p:cNvPr>
          <p:cNvCxnSpPr>
            <a:cxnSpLocks/>
          </p:cNvCxnSpPr>
          <p:nvPr/>
        </p:nvCxnSpPr>
        <p:spPr>
          <a:xfrm>
            <a:off x="6276760" y="2787774"/>
            <a:ext cx="0" cy="201999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F4E1AB-F36D-7944-BC6F-09E36D993C66}"/>
              </a:ext>
            </a:extLst>
          </p:cNvPr>
          <p:cNvCxnSpPr>
            <a:cxnSpLocks/>
          </p:cNvCxnSpPr>
          <p:nvPr/>
        </p:nvCxnSpPr>
        <p:spPr>
          <a:xfrm>
            <a:off x="7956376" y="2787774"/>
            <a:ext cx="0" cy="2016224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BE71920-EADE-D745-9EED-67E875F4BA8B}"/>
              </a:ext>
            </a:extLst>
          </p:cNvPr>
          <p:cNvGrpSpPr/>
          <p:nvPr/>
        </p:nvGrpSpPr>
        <p:grpSpPr>
          <a:xfrm>
            <a:off x="5540808" y="1203598"/>
            <a:ext cx="735952" cy="896246"/>
            <a:chOff x="5540808" y="1203598"/>
            <a:chExt cx="735952" cy="896246"/>
          </a:xfrm>
        </p:grpSpPr>
        <p:pic>
          <p:nvPicPr>
            <p:cNvPr id="1026" name="Picture 2" descr="EKM Insight API">
              <a:extLst>
                <a:ext uri="{FF2B5EF4-FFF2-40B4-BE49-F238E27FC236}">
                  <a16:creationId xmlns:a16="http://schemas.microsoft.com/office/drawing/2014/main" id="{6E2C262D-EB1C-4C41-99EE-3E2EA7917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2971" y="1203598"/>
              <a:ext cx="587961" cy="39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1D7524-DDE2-8C40-9F0B-7392F77C9E52}"/>
                </a:ext>
              </a:extLst>
            </p:cNvPr>
            <p:cNvSpPr txBox="1"/>
            <p:nvPr/>
          </p:nvSpPr>
          <p:spPr>
            <a:xfrm>
              <a:off x="5540808" y="1699734"/>
              <a:ext cx="73595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kern="0" dirty="0">
                  <a:solidFill>
                    <a:schemeClr val="bg1"/>
                  </a:solidFill>
                </a:rPr>
                <a:t>Outros </a:t>
              </a:r>
            </a:p>
            <a:p>
              <a:pPr algn="ctr"/>
              <a:r>
                <a:rPr lang="pt-BR" sz="1000" b="1" kern="0" dirty="0">
                  <a:solidFill>
                    <a:schemeClr val="bg1"/>
                  </a:solidFill>
                </a:rPr>
                <a:t>serviços</a:t>
              </a:r>
              <a:endParaRPr lang="en-US" sz="900" b="1" kern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989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Como funciona?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b="1" dirty="0" err="1"/>
              <a:t>Modelagem</a:t>
            </a:r>
            <a:r>
              <a:rPr lang="en-US" dirty="0"/>
              <a:t> (</a:t>
            </a:r>
            <a:r>
              <a:rPr lang="en-US" i="1" dirty="0" err="1"/>
              <a:t>Três</a:t>
            </a:r>
            <a:r>
              <a:rPr lang="en-US" i="1" dirty="0"/>
              <a:t> </a:t>
            </a:r>
            <a:r>
              <a:rPr lang="en-US" i="1" dirty="0" err="1"/>
              <a:t>elementos</a:t>
            </a:r>
            <a:r>
              <a:rPr lang="en-US" i="1" dirty="0"/>
              <a:t> </a:t>
            </a:r>
            <a:r>
              <a:rPr lang="en-US" i="1" dirty="0" err="1"/>
              <a:t>fundamentais</a:t>
            </a:r>
            <a:r>
              <a:rPr lang="en-US" i="1" dirty="0"/>
              <a:t>)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Tabelas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9173FD-7028-684C-898D-05E55AB741A2}"/>
              </a:ext>
            </a:extLst>
          </p:cNvPr>
          <p:cNvGrpSpPr/>
          <p:nvPr/>
        </p:nvGrpSpPr>
        <p:grpSpPr>
          <a:xfrm>
            <a:off x="2687992" y="2211710"/>
            <a:ext cx="3768016" cy="2069191"/>
            <a:chOff x="2676328" y="2225954"/>
            <a:chExt cx="3768016" cy="206919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BA62DD5-5535-F74C-A682-8718803D5DDC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4666529" y="3010541"/>
              <a:ext cx="2967" cy="50001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9537A0-0864-0348-BAFC-5F4229092E8C}"/>
                </a:ext>
              </a:extLst>
            </p:cNvPr>
            <p:cNvCxnSpPr>
              <a:cxnSpLocks/>
              <a:stCxn id="34" idx="2"/>
              <a:endCxn id="29" idx="0"/>
            </p:cNvCxnSpPr>
            <p:nvPr/>
          </p:nvCxnSpPr>
          <p:spPr>
            <a:xfrm>
              <a:off x="6172049" y="3010542"/>
              <a:ext cx="1" cy="47792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411F8DD-03DE-6142-B178-C00E67E9F9A7}"/>
                </a:ext>
              </a:extLst>
            </p:cNvPr>
            <p:cNvSpPr/>
            <p:nvPr/>
          </p:nvSpPr>
          <p:spPr>
            <a:xfrm>
              <a:off x="4397200" y="2225954"/>
              <a:ext cx="544589" cy="784588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rgbClr val="C00000"/>
                </a:solidFill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682DC7F-5FDB-F04B-B606-23FB9ABD97E2}"/>
                </a:ext>
              </a:extLst>
            </p:cNvPr>
            <p:cNvSpPr/>
            <p:nvPr/>
          </p:nvSpPr>
          <p:spPr>
            <a:xfrm>
              <a:off x="2676328" y="2225954"/>
              <a:ext cx="544589" cy="7845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3ADBCD1-8C5C-9041-A799-DFA2B5DDD93A}"/>
                </a:ext>
              </a:extLst>
            </p:cNvPr>
            <p:cNvSpPr/>
            <p:nvPr/>
          </p:nvSpPr>
          <p:spPr>
            <a:xfrm>
              <a:off x="5899755" y="3488466"/>
              <a:ext cx="544589" cy="784588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8D9D5EE-35CA-9644-B4D0-9FE8DECB4468}"/>
                </a:ext>
              </a:extLst>
            </p:cNvPr>
            <p:cNvSpPr/>
            <p:nvPr/>
          </p:nvSpPr>
          <p:spPr>
            <a:xfrm>
              <a:off x="4404242" y="3510557"/>
              <a:ext cx="544589" cy="7845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340DA2-C790-DA44-BCB5-5E5DCCFB70CA}"/>
                </a:ext>
              </a:extLst>
            </p:cNvPr>
            <p:cNvSpPr/>
            <p:nvPr/>
          </p:nvSpPr>
          <p:spPr>
            <a:xfrm>
              <a:off x="2715730" y="3510557"/>
              <a:ext cx="544589" cy="784588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3AC356-8E9C-EC43-90E9-9D4F1E3BC057}"/>
                </a:ext>
              </a:extLst>
            </p:cNvPr>
            <p:cNvCxnSpPr>
              <a:cxnSpLocks/>
              <a:stCxn id="27" idx="1"/>
              <a:endCxn id="28" idx="3"/>
            </p:cNvCxnSpPr>
            <p:nvPr/>
          </p:nvCxnSpPr>
          <p:spPr>
            <a:xfrm flipH="1">
              <a:off x="3220917" y="2618248"/>
              <a:ext cx="117628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4AD50A-FBD2-6E46-BE92-E9577D2DB968}"/>
                </a:ext>
              </a:extLst>
            </p:cNvPr>
            <p:cNvCxnSpPr>
              <a:cxnSpLocks/>
              <a:stCxn id="30" idx="1"/>
              <a:endCxn id="31" idx="3"/>
            </p:cNvCxnSpPr>
            <p:nvPr/>
          </p:nvCxnSpPr>
          <p:spPr>
            <a:xfrm flipH="1">
              <a:off x="3260319" y="3902851"/>
              <a:ext cx="114392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33093F4-849B-0340-8B7C-59FD0472AA8E}"/>
                </a:ext>
              </a:extLst>
            </p:cNvPr>
            <p:cNvSpPr/>
            <p:nvPr/>
          </p:nvSpPr>
          <p:spPr>
            <a:xfrm>
              <a:off x="5899754" y="2225954"/>
              <a:ext cx="544589" cy="7845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5C6AD8-E864-0547-BB22-5599EEAEE05B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4941789" y="2618248"/>
              <a:ext cx="95796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591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Como funciona?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b="1" dirty="0" err="1"/>
              <a:t>Modelagem</a:t>
            </a:r>
            <a:r>
              <a:rPr lang="en-US" dirty="0"/>
              <a:t> (</a:t>
            </a:r>
            <a:r>
              <a:rPr lang="en-US" i="1" dirty="0" err="1"/>
              <a:t>Três</a:t>
            </a:r>
            <a:r>
              <a:rPr lang="en-US" i="1" dirty="0"/>
              <a:t> </a:t>
            </a:r>
            <a:r>
              <a:rPr lang="en-US" i="1" dirty="0" err="1"/>
              <a:t>elementos</a:t>
            </a:r>
            <a:r>
              <a:rPr lang="en-US" i="1" dirty="0"/>
              <a:t> </a:t>
            </a:r>
            <a:r>
              <a:rPr lang="en-US" i="1" dirty="0" err="1"/>
              <a:t>fundamentais</a:t>
            </a:r>
            <a:r>
              <a:rPr lang="en-US" i="1" dirty="0"/>
              <a:t>)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Tabelas</a:t>
            </a:r>
            <a:endParaRPr lang="en-US" dirty="0"/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Hub</a:t>
            </a:r>
            <a:r>
              <a:rPr lang="en-US" dirty="0"/>
              <a:t>: </a:t>
            </a:r>
            <a:r>
              <a:rPr lang="en-US" dirty="0" err="1"/>
              <a:t>Armazena</a:t>
            </a:r>
            <a:r>
              <a:rPr lang="en-US" dirty="0"/>
              <a:t> </a:t>
            </a:r>
            <a:r>
              <a:rPr lang="en-US" dirty="0" err="1"/>
              <a:t>chaves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AC3F69-37B9-A74D-8F72-F227DEDCD6AE}"/>
              </a:ext>
            </a:extLst>
          </p:cNvPr>
          <p:cNvGrpSpPr/>
          <p:nvPr/>
        </p:nvGrpSpPr>
        <p:grpSpPr>
          <a:xfrm>
            <a:off x="6228184" y="1923678"/>
            <a:ext cx="1446369" cy="764855"/>
            <a:chOff x="3635021" y="1779662"/>
            <a:chExt cx="1446369" cy="76485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BA62DD5-5535-F74C-A682-8718803D5DDC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4394717" y="2072923"/>
              <a:ext cx="1146" cy="18356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9537A0-0864-0348-BAFC-5F4229092E8C}"/>
                </a:ext>
              </a:extLst>
            </p:cNvPr>
            <p:cNvCxnSpPr>
              <a:cxnSpLocks/>
              <a:stCxn id="34" idx="2"/>
              <a:endCxn id="29" idx="0"/>
            </p:cNvCxnSpPr>
            <p:nvPr/>
          </p:nvCxnSpPr>
          <p:spPr>
            <a:xfrm>
              <a:off x="4972955" y="2067694"/>
              <a:ext cx="3263" cy="18068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411F8DD-03DE-6142-B178-C00E67E9F9A7}"/>
                </a:ext>
              </a:extLst>
            </p:cNvPr>
            <p:cNvSpPr/>
            <p:nvPr/>
          </p:nvSpPr>
          <p:spPr>
            <a:xfrm>
              <a:off x="4290690" y="1784891"/>
              <a:ext cx="210345" cy="28803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rgbClr val="C00000"/>
                </a:solidFill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682DC7F-5FDB-F04B-B606-23FB9ABD97E2}"/>
                </a:ext>
              </a:extLst>
            </p:cNvPr>
            <p:cNvSpPr/>
            <p:nvPr/>
          </p:nvSpPr>
          <p:spPr>
            <a:xfrm>
              <a:off x="3635021" y="1792488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3ADBCD1-8C5C-9041-A799-DFA2B5DDD93A}"/>
                </a:ext>
              </a:extLst>
            </p:cNvPr>
            <p:cNvSpPr/>
            <p:nvPr/>
          </p:nvSpPr>
          <p:spPr>
            <a:xfrm>
              <a:off x="4871045" y="2248375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8D9D5EE-35CA-9644-B4D0-9FE8DECB4468}"/>
                </a:ext>
              </a:extLst>
            </p:cNvPr>
            <p:cNvSpPr/>
            <p:nvPr/>
          </p:nvSpPr>
          <p:spPr>
            <a:xfrm>
              <a:off x="4293410" y="2256485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340DA2-C790-DA44-BCB5-5E5DCCFB70CA}"/>
                </a:ext>
              </a:extLst>
            </p:cNvPr>
            <p:cNvSpPr/>
            <p:nvPr/>
          </p:nvSpPr>
          <p:spPr>
            <a:xfrm>
              <a:off x="3641230" y="2256485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3AC356-8E9C-EC43-90E9-9D4F1E3BC057}"/>
                </a:ext>
              </a:extLst>
            </p:cNvPr>
            <p:cNvCxnSpPr>
              <a:cxnSpLocks/>
              <a:stCxn id="27" idx="1"/>
              <a:endCxn id="28" idx="3"/>
            </p:cNvCxnSpPr>
            <p:nvPr/>
          </p:nvCxnSpPr>
          <p:spPr>
            <a:xfrm flipH="1">
              <a:off x="3845366" y="1928907"/>
              <a:ext cx="445324" cy="75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4AD50A-FBD2-6E46-BE92-E9577D2DB968}"/>
                </a:ext>
              </a:extLst>
            </p:cNvPr>
            <p:cNvCxnSpPr>
              <a:cxnSpLocks/>
              <a:stCxn id="30" idx="1"/>
              <a:endCxn id="31" idx="3"/>
            </p:cNvCxnSpPr>
            <p:nvPr/>
          </p:nvCxnSpPr>
          <p:spPr>
            <a:xfrm flipH="1">
              <a:off x="3851575" y="2400501"/>
              <a:ext cx="4418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33093F4-849B-0340-8B7C-59FD0472AA8E}"/>
                </a:ext>
              </a:extLst>
            </p:cNvPr>
            <p:cNvSpPr/>
            <p:nvPr/>
          </p:nvSpPr>
          <p:spPr>
            <a:xfrm>
              <a:off x="4867782" y="1779662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5C6AD8-E864-0547-BB22-5599EEAEE05B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 flipV="1">
              <a:off x="4501035" y="1923678"/>
              <a:ext cx="366747" cy="522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4982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Como funciona?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b="1" dirty="0" err="1"/>
              <a:t>Modelagem</a:t>
            </a:r>
            <a:r>
              <a:rPr lang="en-US" dirty="0"/>
              <a:t> (</a:t>
            </a:r>
            <a:r>
              <a:rPr lang="en-US" i="1" dirty="0" err="1"/>
              <a:t>Três</a:t>
            </a:r>
            <a:r>
              <a:rPr lang="en-US" i="1" dirty="0"/>
              <a:t> </a:t>
            </a:r>
            <a:r>
              <a:rPr lang="en-US" i="1" dirty="0" err="1"/>
              <a:t>elementos</a:t>
            </a:r>
            <a:r>
              <a:rPr lang="en-US" i="1" dirty="0"/>
              <a:t> </a:t>
            </a:r>
            <a:r>
              <a:rPr lang="en-US" i="1" dirty="0" err="1"/>
              <a:t>fundamentais</a:t>
            </a:r>
            <a:r>
              <a:rPr lang="en-US" i="1" dirty="0"/>
              <a:t>)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Tabelas</a:t>
            </a:r>
            <a:endParaRPr lang="en-US" dirty="0"/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Hub</a:t>
            </a:r>
            <a:r>
              <a:rPr lang="en-US" dirty="0"/>
              <a:t>: </a:t>
            </a:r>
            <a:r>
              <a:rPr lang="en-US" dirty="0" err="1"/>
              <a:t>Armazena</a:t>
            </a:r>
            <a:r>
              <a:rPr lang="en-US" dirty="0"/>
              <a:t> </a:t>
            </a:r>
            <a:r>
              <a:rPr lang="en-US" dirty="0" err="1"/>
              <a:t>chaves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.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b="1" dirty="0">
                <a:solidFill>
                  <a:srgbClr val="FF0000"/>
                </a:solidFill>
              </a:rPr>
              <a:t>Link</a:t>
            </a:r>
            <a:r>
              <a:rPr lang="en-US" dirty="0"/>
              <a:t>: </a:t>
            </a:r>
            <a:r>
              <a:rPr lang="en-US" dirty="0" err="1"/>
              <a:t>Relaciona</a:t>
            </a:r>
            <a:r>
              <a:rPr lang="en-US" dirty="0"/>
              <a:t> Hubs.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AC3F69-37B9-A74D-8F72-F227DEDCD6AE}"/>
              </a:ext>
            </a:extLst>
          </p:cNvPr>
          <p:cNvGrpSpPr/>
          <p:nvPr/>
        </p:nvGrpSpPr>
        <p:grpSpPr>
          <a:xfrm>
            <a:off x="6228184" y="1923678"/>
            <a:ext cx="1446369" cy="764855"/>
            <a:chOff x="3635021" y="1779662"/>
            <a:chExt cx="1446369" cy="76485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BA62DD5-5535-F74C-A682-8718803D5DDC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4394717" y="2072923"/>
              <a:ext cx="1146" cy="18356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9537A0-0864-0348-BAFC-5F4229092E8C}"/>
                </a:ext>
              </a:extLst>
            </p:cNvPr>
            <p:cNvCxnSpPr>
              <a:cxnSpLocks/>
              <a:stCxn id="34" idx="2"/>
              <a:endCxn id="29" idx="0"/>
            </p:cNvCxnSpPr>
            <p:nvPr/>
          </p:nvCxnSpPr>
          <p:spPr>
            <a:xfrm>
              <a:off x="4972955" y="2067694"/>
              <a:ext cx="3263" cy="18068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411F8DD-03DE-6142-B178-C00E67E9F9A7}"/>
                </a:ext>
              </a:extLst>
            </p:cNvPr>
            <p:cNvSpPr/>
            <p:nvPr/>
          </p:nvSpPr>
          <p:spPr>
            <a:xfrm>
              <a:off x="4290690" y="1784891"/>
              <a:ext cx="210345" cy="28803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rgbClr val="C00000"/>
                </a:solidFill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682DC7F-5FDB-F04B-B606-23FB9ABD97E2}"/>
                </a:ext>
              </a:extLst>
            </p:cNvPr>
            <p:cNvSpPr/>
            <p:nvPr/>
          </p:nvSpPr>
          <p:spPr>
            <a:xfrm>
              <a:off x="3635021" y="1792488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3ADBCD1-8C5C-9041-A799-DFA2B5DDD93A}"/>
                </a:ext>
              </a:extLst>
            </p:cNvPr>
            <p:cNvSpPr/>
            <p:nvPr/>
          </p:nvSpPr>
          <p:spPr>
            <a:xfrm>
              <a:off x="4871045" y="2248375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8D9D5EE-35CA-9644-B4D0-9FE8DECB4468}"/>
                </a:ext>
              </a:extLst>
            </p:cNvPr>
            <p:cNvSpPr/>
            <p:nvPr/>
          </p:nvSpPr>
          <p:spPr>
            <a:xfrm>
              <a:off x="4293410" y="2256485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340DA2-C790-DA44-BCB5-5E5DCCFB70CA}"/>
                </a:ext>
              </a:extLst>
            </p:cNvPr>
            <p:cNvSpPr/>
            <p:nvPr/>
          </p:nvSpPr>
          <p:spPr>
            <a:xfrm>
              <a:off x="3641230" y="2256485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3AC356-8E9C-EC43-90E9-9D4F1E3BC057}"/>
                </a:ext>
              </a:extLst>
            </p:cNvPr>
            <p:cNvCxnSpPr>
              <a:cxnSpLocks/>
              <a:stCxn id="27" idx="1"/>
              <a:endCxn id="28" idx="3"/>
            </p:cNvCxnSpPr>
            <p:nvPr/>
          </p:nvCxnSpPr>
          <p:spPr>
            <a:xfrm flipH="1">
              <a:off x="3845366" y="1928907"/>
              <a:ext cx="445324" cy="75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4AD50A-FBD2-6E46-BE92-E9577D2DB968}"/>
                </a:ext>
              </a:extLst>
            </p:cNvPr>
            <p:cNvCxnSpPr>
              <a:cxnSpLocks/>
              <a:stCxn id="30" idx="1"/>
              <a:endCxn id="31" idx="3"/>
            </p:cNvCxnSpPr>
            <p:nvPr/>
          </p:nvCxnSpPr>
          <p:spPr>
            <a:xfrm flipH="1">
              <a:off x="3851575" y="2400501"/>
              <a:ext cx="4418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33093F4-849B-0340-8B7C-59FD0472AA8E}"/>
                </a:ext>
              </a:extLst>
            </p:cNvPr>
            <p:cNvSpPr/>
            <p:nvPr/>
          </p:nvSpPr>
          <p:spPr>
            <a:xfrm>
              <a:off x="4867782" y="1779662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5C6AD8-E864-0547-BB22-5599EEAEE05B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 flipV="1">
              <a:off x="4501035" y="1923678"/>
              <a:ext cx="366747" cy="522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0841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Como funciona?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b="1" dirty="0" err="1"/>
              <a:t>Modelagem</a:t>
            </a:r>
            <a:r>
              <a:rPr lang="en-US" dirty="0"/>
              <a:t> (</a:t>
            </a:r>
            <a:r>
              <a:rPr lang="en-US" i="1" dirty="0" err="1"/>
              <a:t>Três</a:t>
            </a:r>
            <a:r>
              <a:rPr lang="en-US" i="1" dirty="0"/>
              <a:t> </a:t>
            </a:r>
            <a:r>
              <a:rPr lang="en-US" i="1" dirty="0" err="1"/>
              <a:t>elementos</a:t>
            </a:r>
            <a:r>
              <a:rPr lang="en-US" i="1" dirty="0"/>
              <a:t> </a:t>
            </a:r>
            <a:r>
              <a:rPr lang="en-US" i="1" dirty="0" err="1"/>
              <a:t>fundamentais</a:t>
            </a:r>
            <a:r>
              <a:rPr lang="en-US" i="1" dirty="0"/>
              <a:t>)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Tabelas</a:t>
            </a:r>
            <a:endParaRPr lang="en-US" dirty="0"/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Hub</a:t>
            </a:r>
            <a:r>
              <a:rPr lang="en-US" dirty="0"/>
              <a:t>: </a:t>
            </a:r>
            <a:r>
              <a:rPr lang="en-US" dirty="0" err="1"/>
              <a:t>Armazena</a:t>
            </a:r>
            <a:r>
              <a:rPr lang="en-US" dirty="0"/>
              <a:t> </a:t>
            </a:r>
            <a:r>
              <a:rPr lang="en-US" dirty="0" err="1"/>
              <a:t>chaves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;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b="1" dirty="0">
                <a:solidFill>
                  <a:srgbClr val="FF0000"/>
                </a:solidFill>
              </a:rPr>
              <a:t>Link</a:t>
            </a:r>
            <a:r>
              <a:rPr lang="en-US" dirty="0"/>
              <a:t>: </a:t>
            </a:r>
            <a:r>
              <a:rPr lang="en-US" dirty="0" err="1"/>
              <a:t>Relaciona</a:t>
            </a:r>
            <a:r>
              <a:rPr lang="en-US" dirty="0"/>
              <a:t> Hubs;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b="1" dirty="0">
                <a:solidFill>
                  <a:srgbClr val="C0C300"/>
                </a:solidFill>
              </a:rPr>
              <a:t>Satellite</a:t>
            </a:r>
            <a:r>
              <a:rPr lang="en-US" dirty="0"/>
              <a:t> (Sat): </a:t>
            </a:r>
            <a:r>
              <a:rPr lang="en-US" dirty="0" err="1"/>
              <a:t>Armazena</a:t>
            </a:r>
            <a:r>
              <a:rPr lang="en-US" dirty="0"/>
              <a:t> </a:t>
            </a:r>
            <a:r>
              <a:rPr lang="en-US" dirty="0" err="1"/>
              <a:t>descrições</a:t>
            </a:r>
            <a:r>
              <a:rPr lang="en-US" dirty="0"/>
              <a:t>;</a:t>
            </a:r>
          </a:p>
          <a:p>
            <a:pPr lvl="3">
              <a:lnSpc>
                <a:spcPct val="110000"/>
              </a:lnSpc>
              <a:buFontTx/>
              <a:buChar char="•"/>
            </a:pPr>
            <a:r>
              <a:rPr lang="en-US" dirty="0" err="1"/>
              <a:t>Atributos</a:t>
            </a:r>
            <a:r>
              <a:rPr lang="en-US" dirty="0"/>
              <a:t> que </a:t>
            </a:r>
            <a:r>
              <a:rPr lang="en-US" dirty="0" err="1"/>
              <a:t>dão</a:t>
            </a:r>
            <a:r>
              <a:rPr lang="en-US" dirty="0"/>
              <a:t> contexto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negócio</a:t>
            </a:r>
            <a:r>
              <a:rPr lang="en-US" dirty="0"/>
              <a:t>;</a:t>
            </a:r>
          </a:p>
          <a:p>
            <a:pPr lvl="3">
              <a:lnSpc>
                <a:spcPct val="110000"/>
              </a:lnSpc>
              <a:buFontTx/>
              <a:buChar char="•"/>
            </a:pPr>
            <a:r>
              <a:rPr lang="en-US" dirty="0"/>
              <a:t>Como se </a:t>
            </a:r>
            <a:r>
              <a:rPr lang="en-US" dirty="0" err="1"/>
              <a:t>fossem</a:t>
            </a:r>
            <a:r>
              <a:rPr lang="en-US" dirty="0"/>
              <a:t> as </a:t>
            </a:r>
            <a:r>
              <a:rPr lang="en-US" dirty="0" err="1"/>
              <a:t>dimensões</a:t>
            </a:r>
            <a:r>
              <a:rPr lang="en-US" dirty="0"/>
              <a:t> do Star Schema.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AC3F69-37B9-A74D-8F72-F227DEDCD6AE}"/>
              </a:ext>
            </a:extLst>
          </p:cNvPr>
          <p:cNvGrpSpPr/>
          <p:nvPr/>
        </p:nvGrpSpPr>
        <p:grpSpPr>
          <a:xfrm>
            <a:off x="6228184" y="1923678"/>
            <a:ext cx="1446369" cy="764855"/>
            <a:chOff x="3635021" y="1779662"/>
            <a:chExt cx="1446369" cy="76485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BA62DD5-5535-F74C-A682-8718803D5DDC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4394717" y="2072923"/>
              <a:ext cx="1146" cy="18356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9537A0-0864-0348-BAFC-5F4229092E8C}"/>
                </a:ext>
              </a:extLst>
            </p:cNvPr>
            <p:cNvCxnSpPr>
              <a:cxnSpLocks/>
              <a:stCxn id="34" idx="2"/>
              <a:endCxn id="29" idx="0"/>
            </p:cNvCxnSpPr>
            <p:nvPr/>
          </p:nvCxnSpPr>
          <p:spPr>
            <a:xfrm>
              <a:off x="4972955" y="2067694"/>
              <a:ext cx="3263" cy="18068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411F8DD-03DE-6142-B178-C00E67E9F9A7}"/>
                </a:ext>
              </a:extLst>
            </p:cNvPr>
            <p:cNvSpPr/>
            <p:nvPr/>
          </p:nvSpPr>
          <p:spPr>
            <a:xfrm>
              <a:off x="4290690" y="1784891"/>
              <a:ext cx="210345" cy="28803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rgbClr val="C00000"/>
                </a:solidFill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682DC7F-5FDB-F04B-B606-23FB9ABD97E2}"/>
                </a:ext>
              </a:extLst>
            </p:cNvPr>
            <p:cNvSpPr/>
            <p:nvPr/>
          </p:nvSpPr>
          <p:spPr>
            <a:xfrm>
              <a:off x="3635021" y="1792488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3ADBCD1-8C5C-9041-A799-DFA2B5DDD93A}"/>
                </a:ext>
              </a:extLst>
            </p:cNvPr>
            <p:cNvSpPr/>
            <p:nvPr/>
          </p:nvSpPr>
          <p:spPr>
            <a:xfrm>
              <a:off x="4871045" y="2248375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8D9D5EE-35CA-9644-B4D0-9FE8DECB4468}"/>
                </a:ext>
              </a:extLst>
            </p:cNvPr>
            <p:cNvSpPr/>
            <p:nvPr/>
          </p:nvSpPr>
          <p:spPr>
            <a:xfrm>
              <a:off x="4293410" y="2256485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340DA2-C790-DA44-BCB5-5E5DCCFB70CA}"/>
                </a:ext>
              </a:extLst>
            </p:cNvPr>
            <p:cNvSpPr/>
            <p:nvPr/>
          </p:nvSpPr>
          <p:spPr>
            <a:xfrm>
              <a:off x="3641230" y="2256485"/>
              <a:ext cx="210345" cy="28803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3AC356-8E9C-EC43-90E9-9D4F1E3BC057}"/>
                </a:ext>
              </a:extLst>
            </p:cNvPr>
            <p:cNvCxnSpPr>
              <a:cxnSpLocks/>
              <a:stCxn id="27" idx="1"/>
              <a:endCxn id="28" idx="3"/>
            </p:cNvCxnSpPr>
            <p:nvPr/>
          </p:nvCxnSpPr>
          <p:spPr>
            <a:xfrm flipH="1">
              <a:off x="3845366" y="1928907"/>
              <a:ext cx="445324" cy="759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4AD50A-FBD2-6E46-BE92-E9577D2DB968}"/>
                </a:ext>
              </a:extLst>
            </p:cNvPr>
            <p:cNvCxnSpPr>
              <a:cxnSpLocks/>
              <a:stCxn id="30" idx="1"/>
              <a:endCxn id="31" idx="3"/>
            </p:cNvCxnSpPr>
            <p:nvPr/>
          </p:nvCxnSpPr>
          <p:spPr>
            <a:xfrm flipH="1">
              <a:off x="3851575" y="2400501"/>
              <a:ext cx="44183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33093F4-849B-0340-8B7C-59FD0472AA8E}"/>
                </a:ext>
              </a:extLst>
            </p:cNvPr>
            <p:cNvSpPr/>
            <p:nvPr/>
          </p:nvSpPr>
          <p:spPr>
            <a:xfrm>
              <a:off x="4867782" y="1779662"/>
              <a:ext cx="210345" cy="2880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5C6AD8-E864-0547-BB22-5599EEAEE05B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 flipV="1">
              <a:off x="4501035" y="1923678"/>
              <a:ext cx="366747" cy="522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988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Como funciona?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b="1" dirty="0" err="1"/>
              <a:t>Modelagem</a:t>
            </a:r>
            <a:r>
              <a:rPr lang="en-US" dirty="0"/>
              <a:t> (</a:t>
            </a:r>
            <a:r>
              <a:rPr lang="en-US" i="1" dirty="0" err="1"/>
              <a:t>Três</a:t>
            </a:r>
            <a:r>
              <a:rPr lang="en-US" i="1" dirty="0"/>
              <a:t> </a:t>
            </a:r>
            <a:r>
              <a:rPr lang="en-US" i="1" dirty="0" err="1"/>
              <a:t>elementos</a:t>
            </a:r>
            <a:r>
              <a:rPr lang="en-US" i="1" dirty="0"/>
              <a:t> </a:t>
            </a:r>
            <a:r>
              <a:rPr lang="en-US" i="1" dirty="0" err="1"/>
              <a:t>fundamentais</a:t>
            </a:r>
            <a:r>
              <a:rPr lang="en-US" i="1" dirty="0"/>
              <a:t>)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Hub</a:t>
            </a:r>
            <a:r>
              <a:rPr lang="en-US" dirty="0"/>
              <a:t>: </a:t>
            </a:r>
            <a:r>
              <a:rPr lang="en-US" dirty="0" err="1"/>
              <a:t>Armazena</a:t>
            </a:r>
            <a:r>
              <a:rPr lang="en-US" dirty="0"/>
              <a:t> </a:t>
            </a:r>
            <a:r>
              <a:rPr lang="en-US" dirty="0" err="1"/>
              <a:t>chaves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.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dirty="0" err="1"/>
              <a:t>Colunas</a:t>
            </a:r>
            <a:r>
              <a:rPr lang="en-US" dirty="0"/>
              <a:t>: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Business Key</a:t>
            </a:r>
            <a:r>
              <a:rPr lang="en-US" dirty="0"/>
              <a:t>: </a:t>
            </a:r>
            <a:r>
              <a:rPr lang="en-US" dirty="0" err="1"/>
              <a:t>chave</a:t>
            </a:r>
            <a:r>
              <a:rPr lang="en-US" dirty="0"/>
              <a:t> </a:t>
            </a:r>
            <a:r>
              <a:rPr lang="en-US" dirty="0" err="1"/>
              <a:t>primária</a:t>
            </a:r>
            <a:r>
              <a:rPr lang="en-US" dirty="0"/>
              <a:t>;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Load Date/Timestamp</a:t>
            </a:r>
            <a:r>
              <a:rPr lang="en-US" dirty="0"/>
              <a:t>: data e hora da </a:t>
            </a:r>
            <a:r>
              <a:rPr lang="en-US" dirty="0" err="1"/>
              <a:t>inserção</a:t>
            </a:r>
            <a:r>
              <a:rPr lang="en-US" dirty="0"/>
              <a:t> do </a:t>
            </a:r>
            <a:r>
              <a:rPr lang="en-US" dirty="0" err="1"/>
              <a:t>registro</a:t>
            </a:r>
            <a:r>
              <a:rPr lang="en-US" dirty="0"/>
              <a:t>;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Record Source</a:t>
            </a:r>
            <a:r>
              <a:rPr lang="en-US" dirty="0"/>
              <a:t>: </a:t>
            </a:r>
            <a:r>
              <a:rPr lang="en-US" dirty="0" err="1"/>
              <a:t>fonte</a:t>
            </a:r>
            <a:r>
              <a:rPr lang="en-US" dirty="0"/>
              <a:t> da </a:t>
            </a:r>
            <a:r>
              <a:rPr lang="en-US" dirty="0" err="1"/>
              <a:t>chave</a:t>
            </a:r>
            <a:r>
              <a:rPr lang="en-US" dirty="0"/>
              <a:t> de </a:t>
            </a:r>
            <a:r>
              <a:rPr lang="en-US" dirty="0" err="1"/>
              <a:t>negócios</a:t>
            </a:r>
            <a:r>
              <a:rPr lang="en-US" dirty="0"/>
              <a:t>;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Source business key</a:t>
            </a:r>
            <a:r>
              <a:rPr lang="en-US" dirty="0"/>
              <a:t>: </a:t>
            </a:r>
            <a:r>
              <a:rPr lang="en-US" dirty="0" err="1"/>
              <a:t>chave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 no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origem</a:t>
            </a:r>
            <a:r>
              <a:rPr lang="en-US" dirty="0"/>
              <a:t>.</a:t>
            </a:r>
          </a:p>
          <a:p>
            <a:pPr marL="1371600" lvl="3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9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Agenda</a:t>
            </a:r>
          </a:p>
        </p:txBody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Objetivo e Motivação da Palestra.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Minha experiência com Data </a:t>
            </a:r>
            <a:r>
              <a:rPr lang="pt-BR" sz="2400" dirty="0" err="1">
                <a:latin typeface="Arial" charset="0"/>
              </a:rPr>
              <a:t>Vault</a:t>
            </a:r>
            <a:r>
              <a:rPr lang="pt-BR" sz="2400" dirty="0">
                <a:latin typeface="Arial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Data </a:t>
            </a:r>
            <a:r>
              <a:rPr lang="pt-BR" sz="2400" dirty="0" err="1">
                <a:latin typeface="Arial" charset="0"/>
              </a:rPr>
              <a:t>Vault</a:t>
            </a:r>
            <a:r>
              <a:rPr lang="pt-BR" sz="2400" dirty="0">
                <a:latin typeface="Arial" charset="0"/>
              </a:rPr>
              <a:t>, o que é isso?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Rever conceitos OLTP e OLAP. 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Como funciona?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Que problemas o Data </a:t>
            </a:r>
            <a:r>
              <a:rPr lang="pt-BR" sz="2400" dirty="0" err="1">
                <a:latin typeface="Arial" charset="0"/>
              </a:rPr>
              <a:t>Vault</a:t>
            </a:r>
            <a:r>
              <a:rPr lang="pt-BR" sz="2400" dirty="0">
                <a:latin typeface="Arial" charset="0"/>
              </a:rPr>
              <a:t> resolve?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Desafios.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Perguntas.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lang="pt-BR"/>
              <a:t>Como funciona?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84B6AD07-9698-421B-8766-AE4185685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B5868-F07A-D44B-B64E-C2A5C5C7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30351"/>
            <a:ext cx="4040188" cy="2165076"/>
          </a:xfrm>
          <a:prstGeom prst="rect">
            <a:avLst/>
          </a:prstGeom>
          <a:noFill/>
        </p:spPr>
      </p:pic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82C9DB35-F478-4304-9C4D-D0E2C0B9D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19728-BC72-A945-A3B6-BD85039CC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14" y="2030350"/>
            <a:ext cx="4209870" cy="216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02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Como funciona?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b="1" dirty="0" err="1"/>
              <a:t>Modelagem</a:t>
            </a:r>
            <a:r>
              <a:rPr lang="en-US" dirty="0"/>
              <a:t> (</a:t>
            </a:r>
            <a:r>
              <a:rPr lang="en-US" i="1" dirty="0" err="1"/>
              <a:t>Três</a:t>
            </a:r>
            <a:r>
              <a:rPr lang="en-US" i="1" dirty="0"/>
              <a:t> </a:t>
            </a:r>
            <a:r>
              <a:rPr lang="en-US" i="1" dirty="0" err="1"/>
              <a:t>elementos</a:t>
            </a:r>
            <a:r>
              <a:rPr lang="en-US" i="1" dirty="0"/>
              <a:t> </a:t>
            </a:r>
            <a:r>
              <a:rPr lang="en-US" i="1" dirty="0" err="1"/>
              <a:t>fundamentais</a:t>
            </a:r>
            <a:r>
              <a:rPr lang="en-US" i="1" dirty="0"/>
              <a:t>)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b="1" dirty="0">
                <a:solidFill>
                  <a:srgbClr val="FF0000"/>
                </a:solidFill>
              </a:rPr>
              <a:t>Link</a:t>
            </a:r>
            <a:r>
              <a:rPr lang="en-US" dirty="0"/>
              <a:t>: </a:t>
            </a:r>
            <a:r>
              <a:rPr lang="en-US" dirty="0" err="1"/>
              <a:t>Relaciona</a:t>
            </a:r>
            <a:r>
              <a:rPr lang="en-US" dirty="0"/>
              <a:t> Hubs.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dirty="0" err="1"/>
              <a:t>Colunas</a:t>
            </a:r>
            <a:r>
              <a:rPr lang="en-US" dirty="0"/>
              <a:t>: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Link Key</a:t>
            </a:r>
            <a:r>
              <a:rPr lang="en-US" dirty="0"/>
              <a:t>: </a:t>
            </a:r>
            <a:r>
              <a:rPr lang="en-US" dirty="0" err="1"/>
              <a:t>chave</a:t>
            </a:r>
            <a:r>
              <a:rPr lang="en-US" dirty="0"/>
              <a:t> </a:t>
            </a:r>
            <a:r>
              <a:rPr lang="en-US" dirty="0" err="1"/>
              <a:t>primária</a:t>
            </a:r>
            <a:r>
              <a:rPr lang="en-US" dirty="0"/>
              <a:t>;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Load Date/Timestamp</a:t>
            </a:r>
            <a:r>
              <a:rPr lang="en-US" dirty="0"/>
              <a:t>: data e hora da </a:t>
            </a:r>
            <a:r>
              <a:rPr lang="en-US" dirty="0" err="1"/>
              <a:t>inserção</a:t>
            </a:r>
            <a:r>
              <a:rPr lang="en-US" dirty="0"/>
              <a:t> do </a:t>
            </a:r>
            <a:r>
              <a:rPr lang="en-US" dirty="0" err="1"/>
              <a:t>registro</a:t>
            </a:r>
            <a:r>
              <a:rPr lang="en-US" dirty="0"/>
              <a:t>;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BK1: </a:t>
            </a:r>
            <a:r>
              <a:rPr lang="en-US" dirty="0"/>
              <a:t>business key do hub 1;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BK2: </a:t>
            </a:r>
            <a:r>
              <a:rPr lang="en-US" dirty="0"/>
              <a:t>business key do hub 2;</a:t>
            </a:r>
            <a:endParaRPr lang="en-US" b="1" dirty="0"/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 err="1"/>
              <a:t>BKn</a:t>
            </a:r>
            <a:r>
              <a:rPr lang="en-US" b="1" dirty="0"/>
              <a:t>: </a:t>
            </a:r>
            <a:r>
              <a:rPr lang="en-US" dirty="0"/>
              <a:t>business key do hub n.</a:t>
            </a:r>
          </a:p>
        </p:txBody>
      </p:sp>
    </p:spTree>
    <p:extLst>
      <p:ext uri="{BB962C8B-B14F-4D97-AF65-F5344CB8AC3E}">
        <p14:creationId xmlns:p14="http://schemas.microsoft.com/office/powerpoint/2010/main" val="474540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lang="pt-BR"/>
              <a:t>Como funciona?</a:t>
            </a:r>
          </a:p>
        </p:txBody>
      </p:sp>
      <p:sp>
        <p:nvSpPr>
          <p:cNvPr id="134" name="Text Placeholder 2">
            <a:extLst>
              <a:ext uri="{FF2B5EF4-FFF2-40B4-BE49-F238E27FC236}">
                <a16:creationId xmlns:a16="http://schemas.microsoft.com/office/drawing/2014/main" id="{CF694961-8155-4D58-89DC-87FED69E5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62832-BB78-7043-9DF4-3D0C1D4F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8936"/>
            <a:ext cx="4040188" cy="2427906"/>
          </a:xfrm>
          <a:prstGeom prst="rect">
            <a:avLst/>
          </a:prstGeom>
          <a:noFill/>
        </p:spPr>
      </p:pic>
      <p:sp>
        <p:nvSpPr>
          <p:cNvPr id="136" name="Text Placeholder 4">
            <a:extLst>
              <a:ext uri="{FF2B5EF4-FFF2-40B4-BE49-F238E27FC236}">
                <a16:creationId xmlns:a16="http://schemas.microsoft.com/office/drawing/2014/main" id="{C1134F68-7480-4365-BF32-78E4D15C9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2CB8C-ECAB-4242-9136-6D26A48AD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14" y="1900845"/>
            <a:ext cx="4025885" cy="27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044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Como funciona?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b="1" dirty="0" err="1"/>
              <a:t>Modelagem</a:t>
            </a:r>
            <a:r>
              <a:rPr lang="en-US" dirty="0"/>
              <a:t> (</a:t>
            </a:r>
            <a:r>
              <a:rPr lang="en-US" i="1" dirty="0" err="1"/>
              <a:t>Três</a:t>
            </a:r>
            <a:r>
              <a:rPr lang="en-US" i="1" dirty="0"/>
              <a:t> </a:t>
            </a:r>
            <a:r>
              <a:rPr lang="en-US" i="1" dirty="0" err="1"/>
              <a:t>elementos</a:t>
            </a:r>
            <a:r>
              <a:rPr lang="en-US" i="1" dirty="0"/>
              <a:t> </a:t>
            </a:r>
            <a:r>
              <a:rPr lang="en-US" i="1" dirty="0" err="1"/>
              <a:t>fundamentais</a:t>
            </a:r>
            <a:r>
              <a:rPr lang="en-US" i="1" dirty="0"/>
              <a:t>)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b="1" dirty="0">
                <a:solidFill>
                  <a:srgbClr val="C0C300"/>
                </a:solidFill>
              </a:rPr>
              <a:t>Satellite</a:t>
            </a:r>
            <a:r>
              <a:rPr lang="en-US" dirty="0"/>
              <a:t> (Sat): </a:t>
            </a:r>
            <a:r>
              <a:rPr lang="en-US" dirty="0" err="1"/>
              <a:t>Armazena</a:t>
            </a:r>
            <a:r>
              <a:rPr lang="en-US" dirty="0"/>
              <a:t> </a:t>
            </a:r>
            <a:r>
              <a:rPr lang="en-US" dirty="0" err="1"/>
              <a:t>descrições</a:t>
            </a:r>
            <a:r>
              <a:rPr lang="en-US" dirty="0"/>
              <a:t>;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dirty="0" err="1"/>
              <a:t>Colunas</a:t>
            </a:r>
            <a:r>
              <a:rPr lang="en-US" dirty="0"/>
              <a:t>: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Business Key/Link key</a:t>
            </a:r>
            <a:r>
              <a:rPr lang="en-US" dirty="0"/>
              <a:t>: </a:t>
            </a:r>
            <a:r>
              <a:rPr lang="en-US" dirty="0" err="1"/>
              <a:t>chave</a:t>
            </a:r>
            <a:r>
              <a:rPr lang="en-US" dirty="0"/>
              <a:t> </a:t>
            </a:r>
            <a:r>
              <a:rPr lang="en-US" dirty="0" err="1"/>
              <a:t>primária</a:t>
            </a:r>
            <a:r>
              <a:rPr lang="en-US" dirty="0"/>
              <a:t> do hub/link;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Load Date/Timestamp</a:t>
            </a:r>
            <a:r>
              <a:rPr lang="en-US" dirty="0"/>
              <a:t>: data e hora da </a:t>
            </a:r>
            <a:r>
              <a:rPr lang="en-US" dirty="0" err="1"/>
              <a:t>inserção</a:t>
            </a:r>
            <a:r>
              <a:rPr lang="en-US" dirty="0"/>
              <a:t> do </a:t>
            </a:r>
            <a:r>
              <a:rPr lang="en-US" dirty="0" err="1"/>
              <a:t>registro</a:t>
            </a:r>
            <a:r>
              <a:rPr lang="en-US" dirty="0"/>
              <a:t>;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Record Source</a:t>
            </a:r>
            <a:r>
              <a:rPr lang="en-US" dirty="0"/>
              <a:t>: </a:t>
            </a:r>
            <a:r>
              <a:rPr lang="en-US" dirty="0" err="1"/>
              <a:t>fonte</a:t>
            </a:r>
            <a:r>
              <a:rPr lang="en-US" dirty="0"/>
              <a:t> dos </a:t>
            </a:r>
            <a:r>
              <a:rPr lang="en-US" dirty="0" err="1"/>
              <a:t>atributos</a:t>
            </a:r>
            <a:r>
              <a:rPr lang="en-US" dirty="0"/>
              <a:t>;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A1</a:t>
            </a:r>
            <a:r>
              <a:rPr lang="en-US" dirty="0"/>
              <a:t>: </a:t>
            </a:r>
            <a:r>
              <a:rPr lang="en-US" dirty="0" err="1"/>
              <a:t>atributo</a:t>
            </a:r>
            <a:r>
              <a:rPr lang="en-US" dirty="0"/>
              <a:t> 1;</a:t>
            </a:r>
          </a:p>
          <a:p>
            <a:pPr marL="1714500" lvl="3" indent="-34290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An</a:t>
            </a:r>
            <a:r>
              <a:rPr lang="en-US" dirty="0"/>
              <a:t>: </a:t>
            </a:r>
            <a:r>
              <a:rPr lang="en-US" dirty="0" err="1"/>
              <a:t>atributo</a:t>
            </a:r>
            <a:r>
              <a:rPr lang="en-US" dirty="0"/>
              <a:t> n.</a:t>
            </a:r>
          </a:p>
        </p:txBody>
      </p:sp>
    </p:spTree>
    <p:extLst>
      <p:ext uri="{BB962C8B-B14F-4D97-AF65-F5344CB8AC3E}">
        <p14:creationId xmlns:p14="http://schemas.microsoft.com/office/powerpoint/2010/main" val="3685877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lang="pt-BR"/>
              <a:t>Como funciona?</a:t>
            </a:r>
          </a:p>
        </p:txBody>
      </p:sp>
      <p:sp>
        <p:nvSpPr>
          <p:cNvPr id="192" name="Text Placeholder 2">
            <a:extLst>
              <a:ext uri="{FF2B5EF4-FFF2-40B4-BE49-F238E27FC236}">
                <a16:creationId xmlns:a16="http://schemas.microsoft.com/office/drawing/2014/main" id="{EC15855E-4D86-4142-93F1-D1F965657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FD618-AA76-FD46-ACF8-6378230C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10452"/>
            <a:ext cx="4040188" cy="2404873"/>
          </a:xfrm>
          <a:prstGeom prst="rect">
            <a:avLst/>
          </a:prstGeom>
          <a:noFill/>
        </p:spPr>
      </p:pic>
      <p:sp>
        <p:nvSpPr>
          <p:cNvPr id="193" name="Text Placeholder 4">
            <a:extLst>
              <a:ext uri="{FF2B5EF4-FFF2-40B4-BE49-F238E27FC236}">
                <a16:creationId xmlns:a16="http://schemas.microsoft.com/office/drawing/2014/main" id="{96400851-A37C-4AFC-B1FC-58D1C7382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A1DC6-520C-6F4C-A806-107F9FDDA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25" y="1890591"/>
            <a:ext cx="3978079" cy="24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58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/>
              <a:t>Como funciona?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50373C-0D06-204C-BDA0-54D7F4DC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97" y="1168400"/>
            <a:ext cx="8452206" cy="3402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1302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"/>
          <p:cNvSpPr>
            <a:spLocks noGrp="1"/>
          </p:cNvSpPr>
          <p:nvPr>
            <p:ph type="body" idx="1"/>
          </p:nvPr>
        </p:nvSpPr>
        <p:spPr>
          <a:xfrm>
            <a:off x="250825" y="0"/>
            <a:ext cx="8642350" cy="5143500"/>
          </a:xfrm>
        </p:spPr>
        <p:txBody>
          <a:bodyPr anchor="ctr"/>
          <a:lstStyle/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Que problemas o </a:t>
            </a:r>
          </a:p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Data </a:t>
            </a:r>
            <a:r>
              <a:rPr lang="pt-BR" b="1" dirty="0" err="1">
                <a:latin typeface="Arial" charset="0"/>
              </a:rPr>
              <a:t>Vault</a:t>
            </a:r>
            <a:r>
              <a:rPr lang="pt-BR" b="1" dirty="0">
                <a:latin typeface="Arial" charset="0"/>
              </a:rPr>
              <a:t> resolve?</a:t>
            </a:r>
          </a:p>
        </p:txBody>
      </p:sp>
    </p:spTree>
    <p:extLst>
      <p:ext uri="{BB962C8B-B14F-4D97-AF65-F5344CB8AC3E}">
        <p14:creationId xmlns:p14="http://schemas.microsoft.com/office/powerpoint/2010/main" val="4263009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Que problemas resolve?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dirty="0" err="1"/>
              <a:t>Modelos</a:t>
            </a:r>
            <a:r>
              <a:rPr lang="en-US" dirty="0"/>
              <a:t> de dados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criados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requisitos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organização</a:t>
            </a:r>
            <a:r>
              <a:rPr lang="en-US" dirty="0"/>
              <a:t>.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Ágil</a:t>
            </a:r>
            <a:r>
              <a:rPr lang="en-US" dirty="0"/>
              <a:t>: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fracionados</a:t>
            </a:r>
            <a:r>
              <a:rPr lang="en-US" dirty="0"/>
              <a:t> entre </a:t>
            </a:r>
            <a:r>
              <a:rPr lang="en-US" dirty="0" err="1"/>
              <a:t>uma</a:t>
            </a:r>
            <a:r>
              <a:rPr lang="en-US" dirty="0"/>
              <a:t> Sprint e </a:t>
            </a:r>
            <a:r>
              <a:rPr lang="en-US" dirty="0" err="1"/>
              <a:t>outra</a:t>
            </a:r>
            <a:r>
              <a:rPr lang="en-US" dirty="0"/>
              <a:t>;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dirty="0" err="1"/>
              <a:t>Implementação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impacta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existentes</a:t>
            </a:r>
            <a:r>
              <a:rPr lang="en-US" dirty="0"/>
              <a:t>;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dirty="0" err="1"/>
              <a:t>Ganho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1" dirty="0" err="1"/>
              <a:t>flexibilidade</a:t>
            </a:r>
            <a:r>
              <a:rPr lang="en-US" b="1" dirty="0"/>
              <a:t> e </a:t>
            </a:r>
            <a:r>
              <a:rPr lang="en-US" b="1" dirty="0" err="1"/>
              <a:t>escalabilidade</a:t>
            </a:r>
            <a:r>
              <a:rPr lang="en-US" dirty="0"/>
              <a:t> para o </a:t>
            </a:r>
            <a:r>
              <a:rPr lang="en-US" dirty="0" err="1"/>
              <a:t>projeto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01174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/>
              <a:t>Que problemas resolve?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9F207-5FE8-EF44-85AF-F8AB9A04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15" y="1168004"/>
            <a:ext cx="2808310" cy="34016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8A841-39C5-414C-9268-F672E5C1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168004"/>
            <a:ext cx="5433106" cy="26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4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/>
              <a:t>Que problemas resolve?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9F207-5FE8-EF44-85AF-F8AB9A04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15" y="1168004"/>
            <a:ext cx="2808310" cy="3401615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62363B-3F77-414D-A510-ABE6D5E6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168004"/>
            <a:ext cx="4478903" cy="33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3"/>
          <p:cNvSpPr>
            <a:spLocks noGrp="1"/>
          </p:cNvSpPr>
          <p:nvPr>
            <p:ph type="body" idx="1"/>
          </p:nvPr>
        </p:nvSpPr>
        <p:spPr>
          <a:xfrm>
            <a:off x="250825" y="0"/>
            <a:ext cx="8642350" cy="5143500"/>
          </a:xfrm>
        </p:spPr>
        <p:txBody>
          <a:bodyPr anchor="ctr"/>
          <a:lstStyle/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Objetivo e </a:t>
            </a:r>
          </a:p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Motivação da </a:t>
            </a:r>
          </a:p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Palestra.</a:t>
            </a:r>
          </a:p>
        </p:txBody>
      </p:sp>
    </p:spTree>
    <p:extLst>
      <p:ext uri="{BB962C8B-B14F-4D97-AF65-F5344CB8AC3E}">
        <p14:creationId xmlns:p14="http://schemas.microsoft.com/office/powerpoint/2010/main" val="1271862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Que problemas resolve?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dirty="0"/>
              <a:t>Data Vault </a:t>
            </a:r>
            <a:r>
              <a:rPr lang="en-US" dirty="0" err="1"/>
              <a:t>tem</a:t>
            </a:r>
            <a:r>
              <a:rPr lang="en-US" dirty="0"/>
              <a:t> um forte </a:t>
            </a:r>
            <a:r>
              <a:rPr lang="en-US" dirty="0" err="1"/>
              <a:t>foco</a:t>
            </a:r>
            <a:r>
              <a:rPr lang="en-US" dirty="0"/>
              <a:t> no </a:t>
            </a:r>
            <a:r>
              <a:rPr lang="en-US" dirty="0" err="1"/>
              <a:t>rastreamento</a:t>
            </a:r>
            <a:r>
              <a:rPr lang="en-US" dirty="0"/>
              <a:t> </a:t>
            </a:r>
            <a:r>
              <a:rPr lang="en-US" dirty="0" err="1"/>
              <a:t>histórico</a:t>
            </a:r>
            <a:r>
              <a:rPr lang="en-US" dirty="0"/>
              <a:t> de dados.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Modelos</a:t>
            </a:r>
            <a:r>
              <a:rPr lang="en-US" dirty="0"/>
              <a:t> de dados </a:t>
            </a:r>
            <a:r>
              <a:rPr lang="en-US" b="1" dirty="0" err="1"/>
              <a:t>auditáveis</a:t>
            </a:r>
            <a:r>
              <a:rPr lang="en-US" dirty="0"/>
              <a:t> com </a:t>
            </a:r>
            <a:r>
              <a:rPr lang="en-US" dirty="0" err="1"/>
              <a:t>facilidade</a:t>
            </a:r>
            <a:r>
              <a:rPr lang="en-US" dirty="0"/>
              <a:t> e </a:t>
            </a:r>
            <a:r>
              <a:rPr lang="en-US" b="1" dirty="0" err="1"/>
              <a:t>eficiência</a:t>
            </a:r>
            <a:r>
              <a:rPr lang="en-US" dirty="0"/>
              <a:t>.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/>
              <a:t>LGPD: </a:t>
            </a:r>
            <a:r>
              <a:rPr lang="en-US" dirty="0" err="1"/>
              <a:t>regulamentos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de dados </a:t>
            </a:r>
            <a:r>
              <a:rPr lang="en-US" dirty="0" err="1"/>
              <a:t>em</a:t>
            </a:r>
            <a:r>
              <a:rPr lang="en-US" dirty="0"/>
              <a:t> vigor para </a:t>
            </a:r>
            <a:r>
              <a:rPr lang="en-US" dirty="0" err="1"/>
              <a:t>proteger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das </a:t>
            </a:r>
            <a:r>
              <a:rPr lang="en-US" dirty="0" err="1"/>
              <a:t>pessoas</a:t>
            </a:r>
            <a:r>
              <a:rPr lang="en-US" dirty="0"/>
              <a:t>.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/>
              <a:t>​​</a:t>
            </a:r>
            <a:r>
              <a:rPr lang="en-US" dirty="0" err="1"/>
              <a:t>Suporte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conformidade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requisitos</a:t>
            </a:r>
            <a:r>
              <a:rPr lang="en-US" dirty="0"/>
              <a:t>.</a:t>
            </a:r>
          </a:p>
          <a:p>
            <a:pPr lvl="1">
              <a:lnSpc>
                <a:spcPct val="110000"/>
              </a:lnSpc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373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pt-BR"/>
              <a:t>Que problemas resolve?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2363B-3F77-414D-A510-ABE6D5E6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548" y="1131590"/>
            <a:ext cx="4478903" cy="3365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B50963-B040-5F4E-B4D1-C046E8BC36BE}"/>
              </a:ext>
            </a:extLst>
          </p:cNvPr>
          <p:cNvSpPr txBox="1"/>
          <p:nvPr/>
        </p:nvSpPr>
        <p:spPr>
          <a:xfrm>
            <a:off x="395536" y="1779662"/>
            <a:ext cx="1440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R" sz="1200" b="1" dirty="0"/>
              <a:t>LGPD</a:t>
            </a:r>
            <a:r>
              <a:rPr lang="en-BR" sz="1200" dirty="0"/>
              <a:t>: Cliente reclama que em determinada data, recebeu propaganda da empresa, mas não havia dado permissão em seu cadastro, naquela época.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1EF27B2-AC8A-4D40-A707-598F42A53657}"/>
              </a:ext>
            </a:extLst>
          </p:cNvPr>
          <p:cNvSpPr/>
          <p:nvPr/>
        </p:nvSpPr>
        <p:spPr>
          <a:xfrm>
            <a:off x="1835696" y="1131590"/>
            <a:ext cx="432048" cy="336572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49063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Que problemas resolve?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resumo</a:t>
            </a:r>
            <a:r>
              <a:rPr lang="en-US" dirty="0"/>
              <a:t>,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Flexibilidade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Escalabilidade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Eficiência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dirty="0" err="1"/>
              <a:t>Auditabilidade</a:t>
            </a:r>
            <a:endParaRPr lang="en-US" dirty="0"/>
          </a:p>
          <a:p>
            <a:pPr lvl="1">
              <a:lnSpc>
                <a:spcPct val="110000"/>
              </a:lnSpc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137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"/>
          <p:cNvSpPr>
            <a:spLocks noGrp="1"/>
          </p:cNvSpPr>
          <p:nvPr>
            <p:ph type="body" idx="1"/>
          </p:nvPr>
        </p:nvSpPr>
        <p:spPr>
          <a:xfrm>
            <a:off x="250825" y="0"/>
            <a:ext cx="8642350" cy="5143500"/>
          </a:xfrm>
        </p:spPr>
        <p:txBody>
          <a:bodyPr anchor="ctr"/>
          <a:lstStyle/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Desafios</a:t>
            </a:r>
          </a:p>
        </p:txBody>
      </p:sp>
    </p:spTree>
    <p:extLst>
      <p:ext uri="{BB962C8B-B14F-4D97-AF65-F5344CB8AC3E}">
        <p14:creationId xmlns:p14="http://schemas.microsoft.com/office/powerpoint/2010/main" val="30405609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Desafios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conhecido</a:t>
            </a:r>
            <a:r>
              <a:rPr lang="en-US" dirty="0"/>
              <a:t> no mercado.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dirty="0" err="1"/>
              <a:t>Poucos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com a </a:t>
            </a:r>
            <a:r>
              <a:rPr lang="en-US" dirty="0" err="1"/>
              <a:t>tecnologia</a:t>
            </a:r>
            <a:r>
              <a:rPr lang="en-US" dirty="0"/>
              <a:t>.</a:t>
            </a:r>
          </a:p>
          <a:p>
            <a:pPr lvl="1">
              <a:lnSpc>
                <a:spcPct val="110000"/>
              </a:lnSpc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63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3"/>
          <p:cNvSpPr>
            <a:spLocks noGrp="1"/>
          </p:cNvSpPr>
          <p:nvPr>
            <p:ph type="body" idx="1"/>
          </p:nvPr>
        </p:nvSpPr>
        <p:spPr>
          <a:xfrm>
            <a:off x="250825" y="0"/>
            <a:ext cx="8642350" cy="5143500"/>
          </a:xfrm>
        </p:spPr>
        <p:txBody>
          <a:bodyPr anchor="ctr"/>
          <a:lstStyle/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Finalizando</a:t>
            </a:r>
          </a:p>
        </p:txBody>
      </p:sp>
    </p:spTree>
    <p:extLst>
      <p:ext uri="{BB962C8B-B14F-4D97-AF65-F5344CB8AC3E}">
        <p14:creationId xmlns:p14="http://schemas.microsoft.com/office/powerpoint/2010/main" val="19050579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3"/>
          <p:cNvSpPr>
            <a:spLocks noGrp="1"/>
          </p:cNvSpPr>
          <p:nvPr>
            <p:ph type="body" idx="1"/>
          </p:nvPr>
        </p:nvSpPr>
        <p:spPr>
          <a:xfrm>
            <a:off x="250825" y="0"/>
            <a:ext cx="8642350" cy="5143500"/>
          </a:xfrm>
        </p:spPr>
        <p:txBody>
          <a:bodyPr anchor="ctr"/>
          <a:lstStyle/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Finalizando com </a:t>
            </a:r>
          </a:p>
          <a:p>
            <a:pPr marL="0" indent="0" algn="ctr">
              <a:lnSpc>
                <a:spcPct val="130000"/>
              </a:lnSpc>
              <a:buFont typeface="Arial" charset="0"/>
              <a:buNone/>
            </a:pPr>
            <a:r>
              <a:rPr lang="pt-BR" b="1" dirty="0">
                <a:latin typeface="Arial" charset="0"/>
              </a:rPr>
              <a:t>Perguntas e Respostas</a:t>
            </a:r>
          </a:p>
        </p:txBody>
      </p:sp>
    </p:spTree>
    <p:extLst>
      <p:ext uri="{BB962C8B-B14F-4D97-AF65-F5344CB8AC3E}">
        <p14:creationId xmlns:p14="http://schemas.microsoft.com/office/powerpoint/2010/main" val="22708031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Finalizando...</a:t>
            </a:r>
          </a:p>
        </p:txBody>
      </p:sp>
      <p:sp>
        <p:nvSpPr>
          <p:cNvPr id="114690" name="Rectangle 3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dirty="0" err="1">
                <a:latin typeface="Arial" charset="0"/>
                <a:cs typeface="Arial" charset="0"/>
              </a:rPr>
              <a:t>Quem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cs typeface="Arial" charset="0"/>
              </a:rPr>
              <a:t>usa</a:t>
            </a:r>
            <a:r>
              <a:rPr lang="en-US" dirty="0">
                <a:latin typeface="Arial" charset="0"/>
                <a:cs typeface="Arial" charset="0"/>
              </a:rPr>
              <a:t> Data Vault?</a:t>
            </a:r>
            <a:endParaRPr lang="pt-BR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897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err="1">
                <a:latin typeface="Arial" charset="0"/>
              </a:rPr>
              <a:t>Quem</a:t>
            </a:r>
            <a:r>
              <a:rPr lang="en-US" sz="2800" dirty="0">
                <a:latin typeface="Arial" charset="0"/>
              </a:rPr>
              <a:t> </a:t>
            </a:r>
            <a:r>
              <a:rPr lang="en-US" sz="2800" dirty="0" err="1">
                <a:latin typeface="Arial" charset="0"/>
              </a:rPr>
              <a:t>usa</a:t>
            </a:r>
            <a:r>
              <a:rPr lang="en-US" sz="2800" dirty="0">
                <a:latin typeface="Arial" charset="0"/>
              </a:rPr>
              <a:t> Data Vault?</a:t>
            </a:r>
          </a:p>
        </p:txBody>
      </p:sp>
      <p:sp>
        <p:nvSpPr>
          <p:cNvPr id="114690" name="Rectangle 3"/>
          <p:cNvSpPr>
            <a:spLocks noGrp="1"/>
          </p:cNvSpPr>
          <p:nvPr>
            <p:ph type="body" idx="1"/>
          </p:nvPr>
        </p:nvSpPr>
        <p:spPr>
          <a:xfrm>
            <a:off x="250825" y="1168400"/>
            <a:ext cx="8353623" cy="3613149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</a:rPr>
              <a:t>Banco Semear </a:t>
            </a:r>
          </a:p>
          <a:p>
            <a:pPr lvl="1"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  <a:hlinkClick r:id="rId2"/>
              </a:rPr>
              <a:t>https://www.bancosemear.com.br/</a:t>
            </a:r>
            <a:endParaRPr lang="pt-BR" dirty="0">
              <a:latin typeface="Arial" charset="0"/>
              <a:cs typeface="Arial" charset="0"/>
            </a:endParaRPr>
          </a:p>
          <a:p>
            <a:pPr lvl="2">
              <a:lnSpc>
                <a:spcPct val="80000"/>
              </a:lnSpc>
            </a:pPr>
            <a:endParaRPr lang="pt-BR" dirty="0">
              <a:latin typeface="Arial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pt-BR" dirty="0" err="1">
                <a:latin typeface="Arial" charset="0"/>
                <a:cs typeface="Arial" charset="0"/>
              </a:rPr>
              <a:t>DoD</a:t>
            </a:r>
            <a:r>
              <a:rPr lang="pt-BR" dirty="0">
                <a:latin typeface="Arial" charset="0"/>
                <a:cs typeface="Arial" charset="0"/>
              </a:rPr>
              <a:t> – </a:t>
            </a:r>
            <a:r>
              <a:rPr lang="pt-BR" dirty="0" err="1">
                <a:latin typeface="Arial" charset="0"/>
                <a:cs typeface="Arial" charset="0"/>
              </a:rPr>
              <a:t>Department</a:t>
            </a:r>
            <a:r>
              <a:rPr lang="pt-BR" dirty="0">
                <a:latin typeface="Arial" charset="0"/>
                <a:cs typeface="Arial" charset="0"/>
              </a:rPr>
              <a:t> </a:t>
            </a:r>
            <a:r>
              <a:rPr lang="pt-BR" dirty="0" err="1">
                <a:latin typeface="Arial" charset="0"/>
                <a:cs typeface="Arial" charset="0"/>
              </a:rPr>
              <a:t>of</a:t>
            </a:r>
            <a:r>
              <a:rPr lang="pt-BR" dirty="0">
                <a:latin typeface="Arial" charset="0"/>
                <a:cs typeface="Arial" charset="0"/>
              </a:rPr>
              <a:t> </a:t>
            </a:r>
            <a:r>
              <a:rPr lang="pt-BR" dirty="0" err="1">
                <a:latin typeface="Arial" charset="0"/>
                <a:cs typeface="Arial" charset="0"/>
              </a:rPr>
              <a:t>Defense</a:t>
            </a:r>
            <a:endParaRPr lang="pt-BR" dirty="0">
              <a:latin typeface="Arial" charset="0"/>
              <a:cs typeface="Arial" charset="0"/>
            </a:endParaRPr>
          </a:p>
          <a:p>
            <a:pPr lvl="1"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  <a:hlinkClick r:id="rId3"/>
              </a:rPr>
              <a:t>https://datavaultalliance.com/success-stories/department-of-defense/</a:t>
            </a:r>
            <a:endParaRPr lang="pt-BR" dirty="0">
              <a:latin typeface="Arial" charset="0"/>
              <a:cs typeface="Arial" charset="0"/>
            </a:endParaRPr>
          </a:p>
          <a:p>
            <a:pPr lvl="2">
              <a:lnSpc>
                <a:spcPct val="80000"/>
              </a:lnSpc>
            </a:pPr>
            <a:endParaRPr lang="pt-BR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011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err="1">
                <a:latin typeface="Arial" charset="0"/>
              </a:rPr>
              <a:t>Quem</a:t>
            </a:r>
            <a:r>
              <a:rPr lang="en-US" sz="2800" dirty="0">
                <a:latin typeface="Arial" charset="0"/>
              </a:rPr>
              <a:t> </a:t>
            </a:r>
            <a:r>
              <a:rPr lang="en-US" sz="2800" dirty="0" err="1">
                <a:latin typeface="Arial" charset="0"/>
              </a:rPr>
              <a:t>usa</a:t>
            </a:r>
            <a:r>
              <a:rPr lang="en-US" sz="2800" dirty="0">
                <a:latin typeface="Arial" charset="0"/>
              </a:rPr>
              <a:t> Data Vault?</a:t>
            </a:r>
          </a:p>
        </p:txBody>
      </p:sp>
      <p:sp>
        <p:nvSpPr>
          <p:cNvPr id="114690" name="Rectangle 3"/>
          <p:cNvSpPr>
            <a:spLocks noGrp="1"/>
          </p:cNvSpPr>
          <p:nvPr>
            <p:ph type="body" idx="1"/>
          </p:nvPr>
        </p:nvSpPr>
        <p:spPr>
          <a:xfrm>
            <a:off x="250825" y="1168400"/>
            <a:ext cx="8353623" cy="3613149"/>
          </a:xfrm>
        </p:spPr>
        <p:txBody>
          <a:bodyPr anchor="ctr"/>
          <a:lstStyle/>
          <a:p>
            <a:pPr marL="914400" lvl="2" indent="0">
              <a:lnSpc>
                <a:spcPct val="80000"/>
              </a:lnSpc>
              <a:buNone/>
            </a:pPr>
            <a:endParaRPr lang="pt-BR" dirty="0">
              <a:latin typeface="Arial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</a:rPr>
              <a:t>JP Morgan Chase (Instituição Financeira)</a:t>
            </a:r>
          </a:p>
          <a:p>
            <a:pPr lvl="1"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  <a:hlinkClick r:id="rId2"/>
              </a:rPr>
              <a:t>https://www.jpmorganchase.com/</a:t>
            </a:r>
            <a:endParaRPr lang="pt-BR" dirty="0">
              <a:latin typeface="Arial" charset="0"/>
              <a:cs typeface="Arial" charset="0"/>
            </a:endParaRPr>
          </a:p>
          <a:p>
            <a:pPr lvl="1"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  <a:hlinkClick r:id="rId3"/>
              </a:rPr>
              <a:t>https://datavaultalliance.com/success-stories/jp-morgan-chase/</a:t>
            </a:r>
            <a:endParaRPr lang="pt-BR" dirty="0">
              <a:latin typeface="Arial" charset="0"/>
              <a:cs typeface="Arial" charset="0"/>
            </a:endParaRPr>
          </a:p>
          <a:p>
            <a:pPr marL="914400" lvl="2" indent="0">
              <a:lnSpc>
                <a:spcPct val="80000"/>
              </a:lnSpc>
              <a:buNone/>
            </a:pPr>
            <a:endParaRPr lang="pt-BR" dirty="0">
              <a:latin typeface="Arial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dirty="0" err="1"/>
              <a:t>FinWise</a:t>
            </a:r>
            <a:r>
              <a:rPr lang="en-US" dirty="0"/>
              <a:t> Bank</a:t>
            </a:r>
          </a:p>
          <a:p>
            <a:pPr lvl="1">
              <a:lnSpc>
                <a:spcPct val="80000"/>
              </a:lnSpc>
            </a:pPr>
            <a:r>
              <a:rPr lang="en-US" dirty="0">
                <a:hlinkClick r:id="rId4"/>
              </a:rPr>
              <a:t>https://datavaultalliance.com/success-stories/finwise-bank/</a:t>
            </a:r>
            <a:endParaRPr lang="en-US" dirty="0"/>
          </a:p>
          <a:p>
            <a:pPr marL="914400" lvl="2" indent="0">
              <a:lnSpc>
                <a:spcPct val="80000"/>
              </a:lnSpc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760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Objetivo e Motivação da Palestra.</a:t>
            </a:r>
          </a:p>
        </p:txBody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•"/>
            </a:pPr>
            <a:r>
              <a:rPr lang="en-US" dirty="0" err="1">
                <a:latin typeface="Arial" charset="0"/>
              </a:rPr>
              <a:t>Divulgação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527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err="1">
                <a:latin typeface="Arial" charset="0"/>
              </a:rPr>
              <a:t>Quem</a:t>
            </a:r>
            <a:r>
              <a:rPr lang="en-US" sz="2800" dirty="0">
                <a:latin typeface="Arial" charset="0"/>
              </a:rPr>
              <a:t> </a:t>
            </a:r>
            <a:r>
              <a:rPr lang="en-US" sz="2800" dirty="0" err="1">
                <a:latin typeface="Arial" charset="0"/>
              </a:rPr>
              <a:t>usa</a:t>
            </a:r>
            <a:r>
              <a:rPr lang="en-US" sz="2800" dirty="0">
                <a:latin typeface="Arial" charset="0"/>
              </a:rPr>
              <a:t> Data Vault?</a:t>
            </a:r>
          </a:p>
        </p:txBody>
      </p:sp>
      <p:sp>
        <p:nvSpPr>
          <p:cNvPr id="114690" name="Rectangle 3"/>
          <p:cNvSpPr>
            <a:spLocks noGrp="1"/>
          </p:cNvSpPr>
          <p:nvPr>
            <p:ph type="body" idx="1"/>
          </p:nvPr>
        </p:nvSpPr>
        <p:spPr>
          <a:xfrm>
            <a:off x="250825" y="1168400"/>
            <a:ext cx="8353623" cy="3613149"/>
          </a:xfrm>
        </p:spPr>
        <p:txBody>
          <a:bodyPr anchor="ctr"/>
          <a:lstStyle/>
          <a:p>
            <a:pPr marL="914400" lvl="2" indent="0">
              <a:lnSpc>
                <a:spcPct val="80000"/>
              </a:lnSpc>
              <a:buNone/>
            </a:pPr>
            <a:endParaRPr lang="en-US" b="1" dirty="0"/>
          </a:p>
          <a:p>
            <a:pPr>
              <a:lnSpc>
                <a:spcPct val="80000"/>
              </a:lnSpc>
            </a:pPr>
            <a:r>
              <a:rPr lang="pt-BR" dirty="0" err="1">
                <a:latin typeface="Arial" charset="0"/>
                <a:cs typeface="Arial" charset="0"/>
              </a:rPr>
              <a:t>Lockheed</a:t>
            </a:r>
            <a:r>
              <a:rPr lang="pt-BR" dirty="0">
                <a:latin typeface="Arial" charset="0"/>
                <a:cs typeface="Arial" charset="0"/>
              </a:rPr>
              <a:t> Martin (</a:t>
            </a:r>
            <a:r>
              <a:rPr lang="en-US" dirty="0" err="1"/>
              <a:t>fabricante</a:t>
            </a:r>
            <a:r>
              <a:rPr lang="en-US" dirty="0"/>
              <a:t> de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aeroespaciais</a:t>
            </a:r>
            <a:r>
              <a:rPr lang="pt-BR" dirty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pt-BR" dirty="0">
                <a:hlinkClick r:id="rId2"/>
              </a:rPr>
              <a:t>https://www.lockheedmartin.com/</a:t>
            </a:r>
            <a:endParaRPr lang="pt-BR" dirty="0"/>
          </a:p>
          <a:p>
            <a:pPr lvl="1">
              <a:lnSpc>
                <a:spcPct val="80000"/>
              </a:lnSpc>
            </a:pPr>
            <a:r>
              <a:rPr lang="pt-BR" dirty="0" err="1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err="1">
                <a:hlinkClick r:id="rId3"/>
              </a:rPr>
              <a:t>datavaultalliance.com</a:t>
            </a:r>
            <a:r>
              <a:rPr lang="pt-BR" dirty="0">
                <a:hlinkClick r:id="rId3"/>
              </a:rPr>
              <a:t>/</a:t>
            </a:r>
            <a:r>
              <a:rPr lang="pt-BR" dirty="0" err="1">
                <a:hlinkClick r:id="rId3"/>
              </a:rPr>
              <a:t>tag</a:t>
            </a:r>
            <a:r>
              <a:rPr lang="pt-BR" dirty="0">
                <a:hlinkClick r:id="rId3"/>
              </a:rPr>
              <a:t>/</a:t>
            </a:r>
            <a:r>
              <a:rPr lang="pt-BR" dirty="0" err="1">
                <a:hlinkClick r:id="rId3"/>
              </a:rPr>
              <a:t>lockheed-martin</a:t>
            </a:r>
            <a:r>
              <a:rPr lang="pt-BR" dirty="0">
                <a:hlinkClick r:id="rId3"/>
              </a:rPr>
              <a:t>/</a:t>
            </a:r>
            <a:endParaRPr lang="pt-BR" dirty="0"/>
          </a:p>
          <a:p>
            <a:pPr lvl="2">
              <a:lnSpc>
                <a:spcPct val="80000"/>
              </a:lnSpc>
            </a:pPr>
            <a:endParaRPr lang="pt-BR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69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err="1">
                <a:latin typeface="Arial" charset="0"/>
              </a:rPr>
              <a:t>Quem</a:t>
            </a:r>
            <a:r>
              <a:rPr lang="en-US" sz="2800" dirty="0">
                <a:latin typeface="Arial" charset="0"/>
              </a:rPr>
              <a:t> </a:t>
            </a:r>
            <a:r>
              <a:rPr lang="en-US" sz="2800" dirty="0" err="1">
                <a:latin typeface="Arial" charset="0"/>
              </a:rPr>
              <a:t>usa</a:t>
            </a:r>
            <a:r>
              <a:rPr lang="en-US" sz="2800" dirty="0">
                <a:latin typeface="Arial" charset="0"/>
              </a:rPr>
              <a:t> Data Vault?</a:t>
            </a:r>
          </a:p>
        </p:txBody>
      </p:sp>
      <p:sp>
        <p:nvSpPr>
          <p:cNvPr id="114690" name="Rectangle 3"/>
          <p:cNvSpPr>
            <a:spLocks noGrp="1"/>
          </p:cNvSpPr>
          <p:nvPr>
            <p:ph type="body" idx="1"/>
          </p:nvPr>
        </p:nvSpPr>
        <p:spPr>
          <a:xfrm>
            <a:off x="250825" y="1168400"/>
            <a:ext cx="8353623" cy="3613149"/>
          </a:xfrm>
        </p:spPr>
        <p:txBody>
          <a:bodyPr anchor="ctr"/>
          <a:lstStyle/>
          <a:p>
            <a:pPr marL="914400" lvl="2" indent="0">
              <a:lnSpc>
                <a:spcPct val="80000"/>
              </a:lnSpc>
              <a:buNone/>
            </a:pPr>
            <a:endParaRPr lang="pt-BR" dirty="0">
              <a:latin typeface="Arial" charset="0"/>
              <a:cs typeface="Arial" charset="0"/>
            </a:endParaRPr>
          </a:p>
          <a:p>
            <a:r>
              <a:rPr lang="en-US" dirty="0"/>
              <a:t>Cendant Timeshare Resource Group</a:t>
            </a:r>
          </a:p>
          <a:p>
            <a:pPr lvl="1"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  <a:hlinkClick r:id="rId2"/>
              </a:rPr>
              <a:t>https://www.canceletimeshare.com.br</a:t>
            </a:r>
            <a:endParaRPr lang="pt-BR" dirty="0">
              <a:latin typeface="Arial" charset="0"/>
              <a:cs typeface="Arial" charset="0"/>
            </a:endParaRPr>
          </a:p>
          <a:p>
            <a:pPr lvl="1"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  <a:hlinkClick r:id="rId3"/>
              </a:rPr>
              <a:t>https://datavaultalliance.com/tag/cendant-timeshare-resource-group/</a:t>
            </a:r>
            <a:endParaRPr lang="pt-BR" dirty="0">
              <a:latin typeface="Arial" charset="0"/>
              <a:cs typeface="Arial" charset="0"/>
            </a:endParaRPr>
          </a:p>
          <a:p>
            <a:pPr lvl="2">
              <a:lnSpc>
                <a:spcPct val="80000"/>
              </a:lnSpc>
            </a:pPr>
            <a:endParaRPr lang="pt-BR" dirty="0">
              <a:latin typeface="Arial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dirty="0"/>
              <a:t>QSuper Australia (App para smartphones)</a:t>
            </a:r>
          </a:p>
          <a:p>
            <a:pPr lvl="1"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  <a:hlinkClick r:id="rId4"/>
              </a:rPr>
              <a:t>https://qsuper.qld.gov.au/</a:t>
            </a:r>
          </a:p>
          <a:p>
            <a:pPr lvl="1"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  <a:hlinkClick r:id="rId4"/>
              </a:rPr>
              <a:t>https://datavaultalliance.com/success-stories/qsuper-australia/</a:t>
            </a:r>
            <a:endParaRPr lang="pt-BR" dirty="0">
              <a:latin typeface="Arial" charset="0"/>
              <a:cs typeface="Arial" charset="0"/>
            </a:endParaRPr>
          </a:p>
          <a:p>
            <a:pPr marL="914400" lvl="2" indent="0">
              <a:lnSpc>
                <a:spcPct val="80000"/>
              </a:lnSpc>
              <a:buNone/>
            </a:pPr>
            <a:endParaRPr lang="pt-BR" dirty="0">
              <a:latin typeface="Arial" charset="0"/>
              <a:cs typeface="Arial" charset="0"/>
            </a:endParaRPr>
          </a:p>
          <a:p>
            <a:pPr lvl="2">
              <a:lnSpc>
                <a:spcPct val="80000"/>
              </a:lnSpc>
            </a:pPr>
            <a:endParaRPr lang="pt-BR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373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err="1">
                <a:latin typeface="Arial" charset="0"/>
              </a:rPr>
              <a:t>Quem</a:t>
            </a:r>
            <a:r>
              <a:rPr lang="en-US" sz="2800" dirty="0">
                <a:latin typeface="Arial" charset="0"/>
              </a:rPr>
              <a:t> </a:t>
            </a:r>
            <a:r>
              <a:rPr lang="en-US" sz="2800" dirty="0" err="1">
                <a:latin typeface="Arial" charset="0"/>
              </a:rPr>
              <a:t>usa</a:t>
            </a:r>
            <a:r>
              <a:rPr lang="en-US" sz="2800" dirty="0">
                <a:latin typeface="Arial" charset="0"/>
              </a:rPr>
              <a:t> Data Vault?</a:t>
            </a:r>
          </a:p>
        </p:txBody>
      </p:sp>
      <p:sp>
        <p:nvSpPr>
          <p:cNvPr id="114690" name="Rectangle 3"/>
          <p:cNvSpPr>
            <a:spLocks noGrp="1"/>
          </p:cNvSpPr>
          <p:nvPr>
            <p:ph type="body" idx="1"/>
          </p:nvPr>
        </p:nvSpPr>
        <p:spPr>
          <a:xfrm>
            <a:off x="250825" y="1168400"/>
            <a:ext cx="8353623" cy="3613149"/>
          </a:xfrm>
        </p:spPr>
        <p:txBody>
          <a:bodyPr anchor="ctr"/>
          <a:lstStyle/>
          <a:p>
            <a:pPr marL="914400" lvl="2" indent="0">
              <a:lnSpc>
                <a:spcPct val="80000"/>
              </a:lnSpc>
              <a:buNone/>
            </a:pPr>
            <a:endParaRPr lang="pt-BR" dirty="0">
              <a:latin typeface="Arial" charset="0"/>
              <a:cs typeface="Arial" charset="0"/>
            </a:endParaRPr>
          </a:p>
          <a:p>
            <a:r>
              <a:rPr lang="en-US" sz="2400" dirty="0"/>
              <a:t>Talisman Energy Canada (</a:t>
            </a:r>
            <a:r>
              <a:rPr lang="en-US" sz="2400" dirty="0" err="1"/>
              <a:t>Petróleo</a:t>
            </a:r>
            <a:r>
              <a:rPr lang="en-US" sz="2400" dirty="0"/>
              <a:t> e </a:t>
            </a:r>
            <a:r>
              <a:rPr lang="en-US" sz="2400" dirty="0" err="1"/>
              <a:t>Gás</a:t>
            </a:r>
            <a:r>
              <a:rPr lang="en-US" sz="2400" dirty="0"/>
              <a:t> – </a:t>
            </a:r>
            <a:r>
              <a:rPr lang="en-US" sz="2400" dirty="0" err="1"/>
              <a:t>Canadá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  <a:hlinkClick r:id="rId2"/>
              </a:rPr>
              <a:t>https://www.repsol.com/en/repsol-worldwide/the-americas/canada/index.cshtml</a:t>
            </a:r>
            <a:endParaRPr lang="pt-BR" dirty="0">
              <a:latin typeface="Arial" charset="0"/>
              <a:cs typeface="Arial" charset="0"/>
            </a:endParaRPr>
          </a:p>
          <a:p>
            <a:pPr lvl="1">
              <a:lnSpc>
                <a:spcPct val="80000"/>
              </a:lnSpc>
            </a:pPr>
            <a:r>
              <a:rPr lang="pt-BR" dirty="0">
                <a:latin typeface="Arial" charset="0"/>
                <a:cs typeface="Arial" charset="0"/>
                <a:hlinkClick r:id="rId3"/>
              </a:rPr>
              <a:t>https://datavaultalliance.com/success-stories/talisman-energy/</a:t>
            </a:r>
            <a:endParaRPr lang="pt-BR" dirty="0"/>
          </a:p>
          <a:p>
            <a:pPr lvl="1">
              <a:lnSpc>
                <a:spcPct val="80000"/>
              </a:lnSpc>
            </a:pPr>
            <a:endParaRPr lang="pt-BR" dirty="0">
              <a:latin typeface="Arial" charset="0"/>
              <a:cs typeface="Arial" charset="0"/>
            </a:endParaRPr>
          </a:p>
          <a:p>
            <a:pPr marL="914400" lvl="2" indent="0">
              <a:lnSpc>
                <a:spcPct val="80000"/>
              </a:lnSpc>
              <a:buNone/>
            </a:pPr>
            <a:endParaRPr lang="pt-BR" dirty="0">
              <a:latin typeface="Arial" charset="0"/>
              <a:cs typeface="Arial" charset="0"/>
            </a:endParaRPr>
          </a:p>
          <a:p>
            <a:pPr lvl="2">
              <a:lnSpc>
                <a:spcPct val="80000"/>
              </a:lnSpc>
            </a:pPr>
            <a:endParaRPr lang="pt-BR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584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Finalizando...</a:t>
            </a:r>
          </a:p>
        </p:txBody>
      </p:sp>
      <p:sp>
        <p:nvSpPr>
          <p:cNvPr id="114690" name="Rectangle 3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dirty="0">
                <a:latin typeface="Arial" charset="0"/>
                <a:cs typeface="Arial" charset="0"/>
              </a:rPr>
              <a:t>…e o mercado de </a:t>
            </a:r>
            <a:r>
              <a:rPr lang="en-US" dirty="0" err="1">
                <a:latin typeface="Arial" charset="0"/>
                <a:cs typeface="Arial" charset="0"/>
              </a:rPr>
              <a:t>trabalho</a:t>
            </a:r>
            <a:r>
              <a:rPr lang="en-US" dirty="0">
                <a:latin typeface="Arial" charset="0"/>
                <a:cs typeface="Arial" charset="0"/>
              </a:rPr>
              <a:t> para Data Vault?</a:t>
            </a:r>
            <a:endParaRPr lang="pt-BR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5620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 wrap="square" anchor="ctr">
            <a:normAutofit/>
          </a:bodyPr>
          <a:lstStyle/>
          <a:p>
            <a:r>
              <a:rPr lang="en-US"/>
              <a:t>DV: mercado de </a:t>
            </a:r>
            <a:r>
              <a:rPr lang="en-US" err="1"/>
              <a:t>trabalho</a:t>
            </a:r>
            <a:r>
              <a:rPr lang="en-US"/>
              <a:t>.</a:t>
            </a:r>
            <a:endParaRPr lang="pt-BR"/>
          </a:p>
        </p:txBody>
      </p:sp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DAA3A37-E43B-A844-A0E5-0D6E5F8A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83" y="1168400"/>
            <a:ext cx="4984634" cy="3402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77926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Finalizando...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dirty="0" err="1"/>
              <a:t>Diagramas</a:t>
            </a:r>
            <a:r>
              <a:rPr lang="en-US" dirty="0"/>
              <a:t> e </a:t>
            </a:r>
            <a:r>
              <a:rPr lang="en-US" dirty="0" err="1"/>
              <a:t>detalhes</a:t>
            </a:r>
            <a:r>
              <a:rPr lang="en-US" dirty="0"/>
              <a:t> das </a:t>
            </a:r>
            <a:r>
              <a:rPr lang="en-US" dirty="0" err="1"/>
              <a:t>tabelas</a:t>
            </a:r>
            <a:r>
              <a:rPr lang="en-US" dirty="0"/>
              <a:t> e </a:t>
            </a:r>
            <a:r>
              <a:rPr lang="en-US" dirty="0" err="1"/>
              <a:t>colunas</a:t>
            </a:r>
            <a:r>
              <a:rPr lang="en-US" dirty="0"/>
              <a:t> </a:t>
            </a:r>
            <a:r>
              <a:rPr lang="en-US" dirty="0" err="1"/>
              <a:t>apresentados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sz="2000" dirty="0">
                <a:latin typeface="Arial" charset="0"/>
                <a:cs typeface="Arial" charset="0"/>
                <a:hlinkClick r:id="rId3"/>
              </a:rPr>
              <a:t>https://github.com/sergiosouzalima/datavault-vendas</a:t>
            </a:r>
            <a:endParaRPr lang="pt-BR" sz="2000" dirty="0">
              <a:latin typeface="Arial" charset="0"/>
              <a:cs typeface="Arial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363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2339975" y="1058863"/>
            <a:ext cx="0" cy="338455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191EB1-DBA9-914A-A287-75C5E5B41756}"/>
              </a:ext>
            </a:extLst>
          </p:cNvPr>
          <p:cNvGrpSpPr/>
          <p:nvPr/>
        </p:nvGrpSpPr>
        <p:grpSpPr>
          <a:xfrm>
            <a:off x="3126701" y="2347760"/>
            <a:ext cx="3029475" cy="645180"/>
            <a:chOff x="3108221" y="2092241"/>
            <a:chExt cx="3029475" cy="645180"/>
          </a:xfrm>
        </p:grpSpPr>
        <p:pic>
          <p:nvPicPr>
            <p:cNvPr id="18450" name="Picture 10" descr="twitter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21" y="2092241"/>
              <a:ext cx="714203" cy="645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3761432" y="2182395"/>
              <a:ext cx="23762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pt-BR" sz="1800" b="1" dirty="0">
                  <a:solidFill>
                    <a:srgbClr val="0000FF"/>
                  </a:solidFill>
                </a:rPr>
                <a:t>@sergiosouzalima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4C889A-491E-A749-A431-BA64B3D76A1A}"/>
              </a:ext>
            </a:extLst>
          </p:cNvPr>
          <p:cNvGrpSpPr/>
          <p:nvPr/>
        </p:nvGrpSpPr>
        <p:grpSpPr>
          <a:xfrm>
            <a:off x="3275954" y="1477220"/>
            <a:ext cx="2880222" cy="575935"/>
            <a:chOff x="3275954" y="1284898"/>
            <a:chExt cx="2880222" cy="575935"/>
          </a:xfrm>
        </p:grpSpPr>
        <p:pic>
          <p:nvPicPr>
            <p:cNvPr id="12" name="Picture 12" descr="linkedin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954" y="1284898"/>
              <a:ext cx="546470" cy="57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>
              <a:off x="3779912" y="1419622"/>
              <a:ext cx="23762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pt-BR" sz="1800" b="1" dirty="0">
                  <a:solidFill>
                    <a:srgbClr val="0000FF"/>
                  </a:solidFill>
                </a:rPr>
                <a:t>/sergiosouzalima</a:t>
              </a:r>
            </a:p>
          </p:txBody>
        </p:sp>
      </p:grp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179513" y="3076202"/>
            <a:ext cx="1944215" cy="5847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pt-BR" sz="1600" b="1" dirty="0">
                <a:solidFill>
                  <a:srgbClr val="0000FF"/>
                </a:solidFill>
              </a:rPr>
              <a:t>Autor da Palestra:</a:t>
            </a:r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1600" b="1" dirty="0"/>
              <a:t>Sergio Lima</a:t>
            </a:r>
          </a:p>
        </p:txBody>
      </p:sp>
      <p:sp>
        <p:nvSpPr>
          <p:cNvPr id="18451" name="TextBox 11"/>
          <p:cNvSpPr txBox="1">
            <a:spLocks noChangeArrowheads="1"/>
          </p:cNvSpPr>
          <p:nvPr/>
        </p:nvSpPr>
        <p:spPr bwMode="auto">
          <a:xfrm>
            <a:off x="3203848" y="3287545"/>
            <a:ext cx="3048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800" b="1" dirty="0" err="1">
                <a:solidFill>
                  <a:srgbClr val="0000FF"/>
                </a:solidFill>
              </a:rPr>
              <a:t>www.sergiosouzalima.dev</a:t>
            </a:r>
            <a:endParaRPr lang="pt-BR" sz="1800" b="1" dirty="0">
              <a:solidFill>
                <a:srgbClr val="0000FF"/>
              </a:solidFill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41E385D-D609-F64A-BC91-8D68D15B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7" y="1601397"/>
            <a:ext cx="1347218" cy="1347218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B437969-CE05-2D4D-B6EC-605B29EF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</p:spPr>
        <p:txBody>
          <a:bodyPr/>
          <a:lstStyle/>
          <a:p>
            <a:r>
              <a:rPr lang="pt-BR" dirty="0">
                <a:latin typeface="Arial" charset="0"/>
              </a:rPr>
              <a:t>Perguntas?</a:t>
            </a:r>
          </a:p>
        </p:txBody>
      </p:sp>
    </p:spTree>
    <p:extLst>
      <p:ext uri="{BB962C8B-B14F-4D97-AF65-F5344CB8AC3E}">
        <p14:creationId xmlns:p14="http://schemas.microsoft.com/office/powerpoint/2010/main" val="32263215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2339975" y="1058863"/>
            <a:ext cx="0" cy="338455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191EB1-DBA9-914A-A287-75C5E5B41756}"/>
              </a:ext>
            </a:extLst>
          </p:cNvPr>
          <p:cNvGrpSpPr/>
          <p:nvPr/>
        </p:nvGrpSpPr>
        <p:grpSpPr>
          <a:xfrm>
            <a:off x="3126701" y="2347760"/>
            <a:ext cx="3029475" cy="645180"/>
            <a:chOff x="3108221" y="2092241"/>
            <a:chExt cx="3029475" cy="645180"/>
          </a:xfrm>
        </p:grpSpPr>
        <p:pic>
          <p:nvPicPr>
            <p:cNvPr id="18450" name="Picture 10" descr="twitter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21" y="2092241"/>
              <a:ext cx="714203" cy="645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3761432" y="2182395"/>
              <a:ext cx="23762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pt-BR" sz="1800" b="1" dirty="0">
                  <a:solidFill>
                    <a:srgbClr val="0000FF"/>
                  </a:solidFill>
                </a:rPr>
                <a:t>@sergiosouzalima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4C889A-491E-A749-A431-BA64B3D76A1A}"/>
              </a:ext>
            </a:extLst>
          </p:cNvPr>
          <p:cNvGrpSpPr/>
          <p:nvPr/>
        </p:nvGrpSpPr>
        <p:grpSpPr>
          <a:xfrm>
            <a:off x="3275954" y="1477220"/>
            <a:ext cx="2880222" cy="575935"/>
            <a:chOff x="3275954" y="1284898"/>
            <a:chExt cx="2880222" cy="575935"/>
          </a:xfrm>
        </p:grpSpPr>
        <p:pic>
          <p:nvPicPr>
            <p:cNvPr id="12" name="Picture 12" descr="linkedin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954" y="1284898"/>
              <a:ext cx="546470" cy="57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>
              <a:off x="3779912" y="1419622"/>
              <a:ext cx="23762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pt-BR" sz="1800" b="1" dirty="0">
                  <a:solidFill>
                    <a:srgbClr val="0000FF"/>
                  </a:solidFill>
                </a:rPr>
                <a:t>/sergiosouzalima</a:t>
              </a:r>
            </a:p>
          </p:txBody>
        </p:sp>
      </p:grp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179513" y="3076202"/>
            <a:ext cx="1944215" cy="5847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pt-BR" sz="1600" b="1" dirty="0">
                <a:solidFill>
                  <a:srgbClr val="0000FF"/>
                </a:solidFill>
              </a:rPr>
              <a:t>Autor da Palestra:</a:t>
            </a:r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1600" b="1" dirty="0"/>
              <a:t>Sergio Lima</a:t>
            </a:r>
          </a:p>
        </p:txBody>
      </p:sp>
      <p:sp>
        <p:nvSpPr>
          <p:cNvPr id="18451" name="TextBox 11"/>
          <p:cNvSpPr txBox="1">
            <a:spLocks noChangeArrowheads="1"/>
          </p:cNvSpPr>
          <p:nvPr/>
        </p:nvSpPr>
        <p:spPr bwMode="auto">
          <a:xfrm>
            <a:off x="3203848" y="3287545"/>
            <a:ext cx="3048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800" b="1" dirty="0" err="1">
                <a:solidFill>
                  <a:srgbClr val="0000FF"/>
                </a:solidFill>
              </a:rPr>
              <a:t>www.sergiosouzalima.dev</a:t>
            </a:r>
            <a:endParaRPr lang="pt-BR" sz="1800" b="1" dirty="0">
              <a:solidFill>
                <a:srgbClr val="0000FF"/>
              </a:solidFill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41E385D-D609-F64A-BC91-8D68D15B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7" y="1601397"/>
            <a:ext cx="1347218" cy="1347218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F5330005-6620-994E-8E0E-BF0526D92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3867894"/>
            <a:ext cx="19442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pt-BR" sz="2800" b="1" dirty="0">
                <a:solidFill>
                  <a:srgbClr val="FF0000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4615973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Referências</a:t>
            </a:r>
          </a:p>
        </p:txBody>
      </p:sp>
      <p:sp>
        <p:nvSpPr>
          <p:cNvPr id="114690" name="Rectangle 3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342900" lvl="2" indent="-342900">
              <a:lnSpc>
                <a:spcPct val="130000"/>
              </a:lnSpc>
            </a:pP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Building a Scalable Data Warehouse with Data Vault 2.0 (English Edition)</a:t>
            </a:r>
            <a:endParaRPr lang="en-US" sz="1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lvl="2" indent="-342900">
              <a:lnSpc>
                <a:spcPct val="130000"/>
              </a:lnSpc>
            </a:pPr>
            <a:r>
              <a:rPr lang="en-US" sz="1200" dirty="0">
                <a:latin typeface="Arial" charset="0"/>
                <a:hlinkClick r:id="rId3"/>
              </a:rPr>
              <a:t>http://</a:t>
            </a:r>
            <a:r>
              <a:rPr lang="en-US" sz="1200" dirty="0" err="1">
                <a:latin typeface="Arial" charset="0"/>
                <a:hlinkClick r:id="rId3"/>
              </a:rPr>
              <a:t>en.wikipedia.org</a:t>
            </a:r>
            <a:r>
              <a:rPr lang="en-US" sz="1200" dirty="0">
                <a:latin typeface="Arial" charset="0"/>
                <a:hlinkClick r:id="rId3"/>
              </a:rPr>
              <a:t>/wiki/</a:t>
            </a:r>
            <a:r>
              <a:rPr lang="en-US" sz="1200" dirty="0" err="1">
                <a:latin typeface="Arial" charset="0"/>
                <a:hlinkClick r:id="rId3"/>
              </a:rPr>
              <a:t>Data_Vault_Modeling</a:t>
            </a:r>
            <a:endParaRPr lang="en-US" sz="1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lvl="2" indent="-342900">
              <a:lnSpc>
                <a:spcPct val="130000"/>
              </a:lnSpc>
            </a:pP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  <a:hlinkClick r:id="rId4"/>
              </a:rPr>
              <a:t>https://geekbi.wordpress.com/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1200" dirty="0" err="1">
                <a:latin typeface="Arial" charset="0"/>
                <a:ea typeface="ＭＳ Ｐゴシック" charset="0"/>
                <a:cs typeface="ＭＳ Ｐゴシック" charset="0"/>
              </a:rPr>
              <a:t>Fábio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 de Salles)</a:t>
            </a:r>
          </a:p>
          <a:p>
            <a:pPr marL="342900" lvl="2" indent="-342900">
              <a:lnSpc>
                <a:spcPct val="130000"/>
              </a:lnSpc>
            </a:pP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  <a:hlinkClick r:id="rId5"/>
              </a:rPr>
              <a:t>https://medium.com/murilo-cremon/introdu%C3%A7%C3%A3o-%C3%A0-data-vault-7f410e3b4eff</a:t>
            </a:r>
            <a:endParaRPr lang="en-US" sz="1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lvl="2" indent="-342900">
              <a:lnSpc>
                <a:spcPct val="130000"/>
              </a:lnSpc>
            </a:pP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  <a:hlinkClick r:id="rId6"/>
              </a:rPr>
              <a:t>https://www.exasol.com/resource/data-vault-what-is-it-and-how-can-it-help/</a:t>
            </a:r>
            <a:endParaRPr lang="en-US" sz="1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lvl="2" indent="-342900">
              <a:lnSpc>
                <a:spcPct val="130000"/>
              </a:lnSpc>
            </a:pP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  <a:hlinkClick r:id="rId7"/>
              </a:rPr>
              <a:t>https://dbschema.com/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>
                <a:latin typeface="Arial" charset="0"/>
                <a:ea typeface="ＭＳ Ｐゴシック" charset="0"/>
              </a:rPr>
              <a:t>(Universal Database Designer &amp; GUI Tool)</a:t>
            </a:r>
          </a:p>
          <a:p>
            <a:pPr marL="342900" lvl="2" indent="-342900">
              <a:lnSpc>
                <a:spcPct val="130000"/>
              </a:lnSpc>
            </a:pP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  <a:hlinkClick r:id="rId8"/>
              </a:rPr>
              <a:t>https://www.devmedia.com.br/conceitos-basicos-sobre-olap/12523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 (OLAP)</a:t>
            </a:r>
          </a:p>
          <a:p>
            <a:pPr marL="342900" lvl="2" indent="-342900">
              <a:lnSpc>
                <a:spcPct val="130000"/>
              </a:lnSpc>
            </a:pP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  <a:hlinkClick r:id="rId9"/>
              </a:rPr>
              <a:t>https://canaltech.com.br/business-intelligence/o-que-significa-oltp-e-olap-na-pratica/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 (OLAP e OLTP)</a:t>
            </a:r>
          </a:p>
          <a:p>
            <a:pPr marL="342900" lvl="2" indent="-342900">
              <a:lnSpc>
                <a:spcPct val="130000"/>
              </a:lnSpc>
            </a:pP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  <a:hlinkClick r:id="rId6"/>
              </a:rPr>
              <a:t>https://www.exasol.com/resource/data-vault-what-is-it-and-how-can-it-help/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 (Que </a:t>
            </a:r>
            <a:r>
              <a:rPr lang="en-US" sz="1200" dirty="0" err="1">
                <a:latin typeface="Arial" charset="0"/>
                <a:ea typeface="ＭＳ Ｐゴシック" charset="0"/>
                <a:cs typeface="ＭＳ Ｐゴシック" charset="0"/>
              </a:rPr>
              <a:t>problemas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 resolve)</a:t>
            </a:r>
          </a:p>
        </p:txBody>
      </p:sp>
    </p:spTree>
    <p:extLst>
      <p:ext uri="{BB962C8B-B14F-4D97-AF65-F5344CB8AC3E}">
        <p14:creationId xmlns:p14="http://schemas.microsoft.com/office/powerpoint/2010/main" val="41518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dirty="0">
                <a:latin typeface="Arial" charset="0"/>
              </a:rPr>
              <a:t>Objetivo e Motivação da Palestra.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3BB05-AE53-5042-B06E-6E25B5825444}"/>
              </a:ext>
            </a:extLst>
          </p:cNvPr>
          <p:cNvSpPr txBox="1"/>
          <p:nvPr/>
        </p:nvSpPr>
        <p:spPr>
          <a:xfrm>
            <a:off x="303210" y="227442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Divulgação</a:t>
            </a:r>
          </a:p>
        </p:txBody>
      </p:sp>
    </p:spTree>
    <p:extLst>
      <p:ext uri="{BB962C8B-B14F-4D97-AF65-F5344CB8AC3E}">
        <p14:creationId xmlns:p14="http://schemas.microsoft.com/office/powerpoint/2010/main" val="852886486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_open4educ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elo_open4educ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_open4educ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2373</Words>
  <Application>Microsoft Macintosh PowerPoint</Application>
  <PresentationFormat>On-screen Show (16:9)</PresentationFormat>
  <Paragraphs>619</Paragraphs>
  <Slides>88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EurostileT</vt:lpstr>
      <vt:lpstr>Wingdings</vt:lpstr>
      <vt:lpstr>modelo_open4education</vt:lpstr>
      <vt:lpstr>Personalizar design</vt:lpstr>
      <vt:lpstr>Trilha – Arquitetura de Dados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Objetivo e Motivação da Palestra.</vt:lpstr>
      <vt:lpstr>Objetivo e Motivação da Palestra.</vt:lpstr>
      <vt:lpstr>Objetivo e Motivação da Palestra.</vt:lpstr>
      <vt:lpstr>Objetivo e Motivação da Palestra.</vt:lpstr>
      <vt:lpstr>Objetivo e Motivação da Palestra.</vt:lpstr>
      <vt:lpstr>PowerPoint Presentation</vt:lpstr>
      <vt:lpstr>Minha Experiência</vt:lpstr>
      <vt:lpstr>Literatura</vt:lpstr>
      <vt:lpstr>Blogs, cursos, vídeos</vt:lpstr>
      <vt:lpstr>Blogs, cursos, vídeos</vt:lpstr>
      <vt:lpstr>Blogs, cursos, vídeos</vt:lpstr>
      <vt:lpstr>Blogs, cursos, vídeos</vt:lpstr>
      <vt:lpstr>PowerPoint Presentation</vt:lpstr>
      <vt:lpstr>Data Vault, o que é isso?</vt:lpstr>
      <vt:lpstr>Data Vault, o que é isso?</vt:lpstr>
      <vt:lpstr>Data Vault, o que é isso?</vt:lpstr>
      <vt:lpstr>Data Vault, o que é isso?</vt:lpstr>
      <vt:lpstr>PowerPoint Presentation</vt:lpstr>
      <vt:lpstr>Sistemas OLTP</vt:lpstr>
      <vt:lpstr>Sistemas OLTP</vt:lpstr>
      <vt:lpstr>Sistemas OLTP</vt:lpstr>
      <vt:lpstr>Sistemas OLTP</vt:lpstr>
      <vt:lpstr>Sistemas OLTP</vt:lpstr>
      <vt:lpstr>Sistemas OLTP</vt:lpstr>
      <vt:lpstr>Sistemas OLTP</vt:lpstr>
      <vt:lpstr>Sistemas OLTP</vt:lpstr>
      <vt:lpstr>Sistemas OLAP</vt:lpstr>
      <vt:lpstr>Sistemas OLAP</vt:lpstr>
      <vt:lpstr>Sistemas OLAP</vt:lpstr>
      <vt:lpstr>Modelagem Dimensional</vt:lpstr>
      <vt:lpstr>Modelagem Dimensional</vt:lpstr>
      <vt:lpstr>Sistemas OLAP</vt:lpstr>
      <vt:lpstr>Sistemas OLAP</vt:lpstr>
      <vt:lpstr>Sistemas OLAP</vt:lpstr>
      <vt:lpstr>OLTP vs OLAP</vt:lpstr>
      <vt:lpstr>PowerPoint Presentation</vt:lpstr>
      <vt:lpstr>Data Vault</vt:lpstr>
      <vt:lpstr>Data Vault</vt:lpstr>
      <vt:lpstr>Data Vault</vt:lpstr>
      <vt:lpstr>Data Vault</vt:lpstr>
      <vt:lpstr>Data Vault</vt:lpstr>
      <vt:lpstr>Data Vault</vt:lpstr>
      <vt:lpstr>Data Vault</vt:lpstr>
      <vt:lpstr>Data Vault</vt:lpstr>
      <vt:lpstr>Data Vault</vt:lpstr>
      <vt:lpstr>Data Vault</vt:lpstr>
      <vt:lpstr>Data Vault</vt:lpstr>
      <vt:lpstr>Como funciona?</vt:lpstr>
      <vt:lpstr>Como funciona?</vt:lpstr>
      <vt:lpstr>Como funciona?</vt:lpstr>
      <vt:lpstr>Como funciona?</vt:lpstr>
      <vt:lpstr>Como funciona?</vt:lpstr>
      <vt:lpstr>Como funciona?</vt:lpstr>
      <vt:lpstr>Como funciona?</vt:lpstr>
      <vt:lpstr>Como funciona?</vt:lpstr>
      <vt:lpstr>Como funciona?</vt:lpstr>
      <vt:lpstr>Como funciona?</vt:lpstr>
      <vt:lpstr>Como funciona?</vt:lpstr>
      <vt:lpstr>PowerPoint Presentation</vt:lpstr>
      <vt:lpstr>Que problemas resolve?</vt:lpstr>
      <vt:lpstr>Que problemas resolve?</vt:lpstr>
      <vt:lpstr>Que problemas resolve?</vt:lpstr>
      <vt:lpstr>Que problemas resolve?</vt:lpstr>
      <vt:lpstr>Que problemas resolve?</vt:lpstr>
      <vt:lpstr>Que problemas resolve?</vt:lpstr>
      <vt:lpstr>PowerPoint Presentation</vt:lpstr>
      <vt:lpstr>Desafios</vt:lpstr>
      <vt:lpstr>PowerPoint Presentation</vt:lpstr>
      <vt:lpstr>PowerPoint Presentation</vt:lpstr>
      <vt:lpstr>Finalizando...</vt:lpstr>
      <vt:lpstr>Quem usa Data Vault?</vt:lpstr>
      <vt:lpstr>Quem usa Data Vault?</vt:lpstr>
      <vt:lpstr>Quem usa Data Vault?</vt:lpstr>
      <vt:lpstr>Quem usa Data Vault?</vt:lpstr>
      <vt:lpstr>Quem usa Data Vault?</vt:lpstr>
      <vt:lpstr>Finalizando...</vt:lpstr>
      <vt:lpstr>DV: mercado de trabalho.</vt:lpstr>
      <vt:lpstr>Finalizando...</vt:lpstr>
      <vt:lpstr>Perguntas?</vt:lpstr>
      <vt:lpstr>PowerPoint Presentation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Trilha – Arquitetura de Dados</dc:title>
  <dc:creator>Sergio Lima</dc:creator>
  <cp:lastModifiedBy>Sergio Lima</cp:lastModifiedBy>
  <cp:revision>20</cp:revision>
  <dcterms:created xsi:type="dcterms:W3CDTF">2020-11-29T21:34:07Z</dcterms:created>
  <dcterms:modified xsi:type="dcterms:W3CDTF">2020-12-02T22:05:13Z</dcterms:modified>
</cp:coreProperties>
</file>